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33" r:id="rId3"/>
    <p:sldId id="365" r:id="rId4"/>
    <p:sldId id="335" r:id="rId5"/>
    <p:sldId id="337" r:id="rId6"/>
    <p:sldId id="336" r:id="rId7"/>
    <p:sldId id="338" r:id="rId8"/>
    <p:sldId id="339" r:id="rId9"/>
    <p:sldId id="340" r:id="rId10"/>
    <p:sldId id="356" r:id="rId11"/>
    <p:sldId id="344" r:id="rId12"/>
    <p:sldId id="345" r:id="rId13"/>
    <p:sldId id="348" r:id="rId14"/>
    <p:sldId id="351" r:id="rId15"/>
    <p:sldId id="352" r:id="rId16"/>
    <p:sldId id="342" r:id="rId17"/>
    <p:sldId id="343" r:id="rId18"/>
    <p:sldId id="355" r:id="rId19"/>
    <p:sldId id="358" r:id="rId20"/>
    <p:sldId id="359" r:id="rId21"/>
    <p:sldId id="361" r:id="rId22"/>
    <p:sldId id="360" r:id="rId23"/>
    <p:sldId id="363" r:id="rId24"/>
    <p:sldId id="362" r:id="rId25"/>
    <p:sldId id="364" r:id="rId26"/>
  </p:sldIdLst>
  <p:sldSz cx="9144000" cy="6858000" type="screen4x3"/>
  <p:notesSz cx="6834188" cy="99790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D67F00"/>
    <a:srgbClr val="4299A0"/>
    <a:srgbClr val="E68900"/>
    <a:srgbClr val="FF9900"/>
    <a:srgbClr val="663300"/>
    <a:srgbClr val="4D4D4D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4" autoAdjust="0"/>
    <p:restoredTop sz="97041" autoAdjust="0"/>
  </p:normalViewPr>
  <p:slideViewPr>
    <p:cSldViewPr>
      <p:cViewPr>
        <p:scale>
          <a:sx n="104" d="100"/>
          <a:sy n="104" d="100"/>
        </p:scale>
        <p:origin x="-52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BF65E-0069-41EB-A0C9-16C967F6ADEB}" type="datetimeFigureOut">
              <a:rPr lang="it-IT" smtClean="0"/>
              <a:t>29/08/2013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8E733-7E8B-4728-A2CA-20B7AF423F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954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1481" cy="4989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125" y="0"/>
            <a:ext cx="2961481" cy="4989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3419" y="4740037"/>
            <a:ext cx="5467350" cy="449056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342"/>
            <a:ext cx="2961481" cy="4989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1B8E1A-4256-45ED-BCE7-E414A20947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712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2D847-544B-40EA-9AF2-E7D4136008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959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C290B-C7D8-4069-8640-9D90401EFF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78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485775"/>
            <a:ext cx="2057400" cy="56403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485775"/>
            <a:ext cx="6019800" cy="56403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80AC6-710D-4AF9-8B5C-ECDD9B5B57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397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485775"/>
            <a:ext cx="8229600" cy="56403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2E250-FECF-483C-B65A-31B6B6453F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85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7BA7A-9E04-4C90-9FA7-8BDAE4F133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45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A2FF8-1791-418F-8B0C-6E67EBB11F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61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9CF72-E7E1-467F-8A97-262ED9AA43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68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1623B-5523-423B-B3B8-82DBDF7836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62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249D-0683-442F-BFF0-8A74B58AFD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44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0AE8E-E012-4765-A53B-F1631197F2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82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53A90-0775-46DC-95E2-B0BE840DB0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63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81F7E-07CA-45B2-87FE-64FE104D60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31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5775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j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j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j-lt"/>
              </a:defRPr>
            </a:lvl1pPr>
          </a:lstStyle>
          <a:p>
            <a:pPr>
              <a:defRPr/>
            </a:pPr>
            <a:fld id="{1779E4FB-D6DE-4068-8B36-21755E71E8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 bwMode="auto">
          <a:xfrm>
            <a:off x="0" y="-4763"/>
            <a:ext cx="684213" cy="333376"/>
          </a:xfrm>
          <a:prstGeom prst="rect">
            <a:avLst/>
          </a:prstGeom>
          <a:solidFill>
            <a:srgbClr val="502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2" name="Rectangle 9"/>
          <p:cNvSpPr>
            <a:spLocks noChangeArrowheads="1"/>
          </p:cNvSpPr>
          <p:nvPr userDrawn="1"/>
        </p:nvSpPr>
        <p:spPr bwMode="auto">
          <a:xfrm>
            <a:off x="684213" y="-4763"/>
            <a:ext cx="7343775" cy="333376"/>
          </a:xfrm>
          <a:prstGeom prst="rect">
            <a:avLst/>
          </a:prstGeom>
          <a:solidFill>
            <a:srgbClr val="E68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3" name="Rectangle 10"/>
          <p:cNvSpPr>
            <a:spLocks noChangeArrowheads="1"/>
          </p:cNvSpPr>
          <p:nvPr userDrawn="1"/>
        </p:nvSpPr>
        <p:spPr bwMode="auto">
          <a:xfrm>
            <a:off x="8027988" y="-4763"/>
            <a:ext cx="1116012" cy="333376"/>
          </a:xfrm>
          <a:prstGeom prst="rect">
            <a:avLst/>
          </a:prstGeom>
          <a:solidFill>
            <a:srgbClr val="4299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034" name="Picture 11" descr="logo bianco con sfondo trasparent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225"/>
            <a:ext cx="2889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ext Box 12"/>
          <p:cNvSpPr txBox="1">
            <a:spLocks noChangeArrowheads="1"/>
          </p:cNvSpPr>
          <p:nvPr userDrawn="1"/>
        </p:nvSpPr>
        <p:spPr bwMode="auto">
          <a:xfrm>
            <a:off x="684213" y="9525"/>
            <a:ext cx="2844800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sz="1400" b="1" smtClean="0">
                <a:solidFill>
                  <a:schemeClr val="bg1"/>
                </a:solidFill>
                <a:latin typeface="Franklin Gothic Medium" pitchFamily="34" charset="0"/>
              </a:rPr>
              <a:t>UNIVERSITÀ DEGLI STUDI DI UDINE</a:t>
            </a:r>
          </a:p>
        </p:txBody>
      </p:sp>
      <p:sp>
        <p:nvSpPr>
          <p:cNvPr id="1036" name="Text Box 13"/>
          <p:cNvSpPr txBox="1">
            <a:spLocks noChangeArrowheads="1"/>
          </p:cNvSpPr>
          <p:nvPr userDrawn="1"/>
        </p:nvSpPr>
        <p:spPr bwMode="auto">
          <a:xfrm>
            <a:off x="6877050" y="9525"/>
            <a:ext cx="1166813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sz="1400" b="1" smtClean="0">
                <a:solidFill>
                  <a:schemeClr val="bg1"/>
                </a:solidFill>
                <a:latin typeface="Franklin Gothic Medium" pitchFamily="34" charset="0"/>
              </a:rPr>
              <a:t>www.uniud.it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299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299A0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299A0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299A0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299A0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4299A0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4299A0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4299A0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4299A0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831013" y="6553200"/>
            <a:ext cx="2133600" cy="476250"/>
          </a:xfrm>
        </p:spPr>
        <p:txBody>
          <a:bodyPr/>
          <a:lstStyle/>
          <a:p>
            <a:pPr>
              <a:defRPr/>
            </a:pPr>
            <a:fld id="{08FB5153-E455-4D2D-B91A-77CF65761D42}" type="slidenum">
              <a:rPr lang="it-IT"/>
              <a:pPr>
                <a:defRPr/>
              </a:pPr>
              <a:t>1</a:t>
            </a:fld>
            <a:endParaRPr lang="it-IT" dirty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41438"/>
            <a:ext cx="7772400" cy="2879725"/>
          </a:xfrm>
          <a:solidFill>
            <a:schemeClr val="bg1"/>
          </a:solidFill>
          <a:ln>
            <a:solidFill>
              <a:srgbClr val="E689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/>
            <a:r>
              <a:rPr lang="it-IT" sz="2800" b="1" dirty="0" smtClean="0">
                <a:latin typeface="Arial" charset="0"/>
              </a:rPr>
              <a:t> </a:t>
            </a:r>
            <a:br>
              <a:rPr lang="it-IT" sz="2800" b="1" dirty="0" smtClean="0">
                <a:latin typeface="Arial" charset="0"/>
              </a:rPr>
            </a:br>
            <a:r>
              <a:rPr lang="it-IT" sz="2800" b="1" dirty="0" smtClean="0">
                <a:latin typeface="Arial" charset="0"/>
              </a:rPr>
              <a:t/>
            </a:r>
            <a:br>
              <a:rPr lang="it-IT" sz="2800" b="1" dirty="0" smtClean="0">
                <a:latin typeface="Arial" charset="0"/>
              </a:rPr>
            </a:br>
            <a:r>
              <a:rPr lang="it-IT" sz="2800" b="1" dirty="0" smtClean="0">
                <a:latin typeface="Arial" charset="0"/>
              </a:rPr>
              <a:t>Valutazione della Qualità della Ricerca </a:t>
            </a:r>
            <a:br>
              <a:rPr lang="it-IT" sz="2800" b="1" dirty="0" smtClean="0">
                <a:latin typeface="Arial" charset="0"/>
              </a:rPr>
            </a:br>
            <a:r>
              <a:rPr lang="it-IT" sz="2800" b="1" dirty="0" smtClean="0">
                <a:latin typeface="Arial" charset="0"/>
              </a:rPr>
              <a:t>VQR 2004-2010 </a:t>
            </a:r>
            <a:br>
              <a:rPr lang="it-IT" sz="2800" b="1" dirty="0" smtClean="0">
                <a:latin typeface="Arial" charset="0"/>
              </a:rPr>
            </a:br>
            <a:r>
              <a:rPr lang="it-IT" sz="2400" b="1" i="1" dirty="0" smtClean="0">
                <a:latin typeface="Arial" charset="0"/>
              </a:rPr>
              <a:t>Presentazione e analisi dei risultati</a:t>
            </a:r>
            <a:br>
              <a:rPr lang="it-IT" sz="2400" b="1" i="1" dirty="0" smtClean="0">
                <a:latin typeface="Arial" charset="0"/>
              </a:rPr>
            </a:br>
            <a:endParaRPr lang="it-IT" sz="2400" b="1" i="1" dirty="0" smtClean="0">
              <a:latin typeface="Arial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468313" y="4797152"/>
            <a:ext cx="8229600" cy="82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endParaRPr lang="it-IT" b="1" dirty="0" smtClean="0"/>
          </a:p>
          <a:p>
            <a:pPr algn="r">
              <a:spcBef>
                <a:spcPct val="20000"/>
              </a:spcBef>
            </a:pPr>
            <a:r>
              <a:rPr lang="it-IT" b="1" dirty="0" smtClean="0"/>
              <a:t>25 luglio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95536" y="476672"/>
            <a:ext cx="8229600" cy="5640388"/>
          </a:xfrm>
          <a:ln>
            <a:prstDash val="solid"/>
          </a:ln>
        </p:spPr>
        <p:txBody>
          <a:bodyPr/>
          <a:lstStyle/>
          <a:p>
            <a:pPr>
              <a:buNone/>
            </a:pPr>
            <a:endParaRPr lang="it-IT" sz="1400" dirty="0" smtClean="0">
              <a:cs typeface="Tahoma" pitchFamily="34" charset="0"/>
            </a:endParaRPr>
          </a:p>
          <a:p>
            <a:pPr marL="457200" lvl="1" indent="0">
              <a:buNone/>
            </a:pPr>
            <a:endParaRPr lang="it-IT" sz="1400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sz="1400" dirty="0">
              <a:cs typeface="Tahoma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E250-FECF-483C-B65A-31B6B6453F7A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683568" y="476672"/>
            <a:ext cx="7776864" cy="10801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Valutazioni dei singoli soggetti</a:t>
            </a:r>
            <a:endParaRPr lang="it-IT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114800" y="29672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99592" y="1916832"/>
            <a:ext cx="777686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I soggetti valutati sono i protagonisti del processo di valutazione in quanto sottopongono i prodotti. Essi sono </a:t>
            </a:r>
            <a:r>
              <a:rPr lang="it-IT" sz="1400" b="1" i="1" dirty="0">
                <a:solidFill>
                  <a:srgbClr val="D67F00"/>
                </a:solidFill>
              </a:rPr>
              <a:t>soggetto</a:t>
            </a:r>
            <a:r>
              <a:rPr lang="it-IT" sz="1400" i="1" dirty="0"/>
              <a:t>, non oggetto della valutazione. La valutazione ha ad oggetto solo le strutture e i dipartimenti universitari o strutture affini, ove presenti negli enti di ricerca</a:t>
            </a:r>
            <a:r>
              <a:rPr lang="it-IT" sz="1400" i="1" dirty="0" smtClean="0"/>
              <a:t>.</a:t>
            </a:r>
            <a:endParaRPr lang="it-IT" sz="1400" dirty="0"/>
          </a:p>
          <a:p>
            <a:r>
              <a:rPr lang="it-IT" sz="1400" dirty="0"/>
              <a:t>L’ANVUR comunicherà, </a:t>
            </a:r>
            <a:r>
              <a:rPr lang="it-IT" sz="1400" u="sng" dirty="0"/>
              <a:t>esclusivamente agli autori, l’esito delle singole valutazioni dei prodotti VQR 2004-2010 inserendole nella pagina personale di ciascun soggetto valutato cui il prodotto era stato associato e, anche, degli eventuali co-autori afferenti alla stessa struttura</a:t>
            </a:r>
            <a:r>
              <a:rPr lang="it-IT" sz="1400" dirty="0"/>
              <a:t>. Poiché l’operazione di individuazione degli eventuali coautori non è immediata, l’informazione sarà disponibile sul sito del CINECA a partire dal 20 settembre 2013, e sul sito dell’ANVUR verrà data conferma in prossimità di tale data</a:t>
            </a:r>
            <a:r>
              <a:rPr lang="it-IT" sz="1400" dirty="0" smtClean="0"/>
              <a:t>.</a:t>
            </a:r>
          </a:p>
          <a:p>
            <a:endParaRPr lang="it-IT" sz="1400" dirty="0"/>
          </a:p>
          <a:p>
            <a:r>
              <a:rPr lang="it-IT" sz="1400" dirty="0" smtClean="0">
                <a:solidFill>
                  <a:srgbClr val="FF0000"/>
                </a:solidFill>
              </a:rPr>
              <a:t>Il fatto </a:t>
            </a:r>
            <a:r>
              <a:rPr lang="it-IT" sz="1400" dirty="0">
                <a:solidFill>
                  <a:srgbClr val="FF0000"/>
                </a:solidFill>
              </a:rPr>
              <a:t>che la VQR non sia idonea alla valutazione dei singoli soggetti risiede anche nel fatto che in molti casi sono state le Strutture al posto dei soggetti a scegliere i prodotti da presentare e che in diverse Aree tre prodotti in 7 anni non sono assolutamente sufficienti per valutare l’attività di ricerca di un </a:t>
            </a:r>
            <a:r>
              <a:rPr lang="it-IT" sz="1400" dirty="0" smtClean="0">
                <a:solidFill>
                  <a:srgbClr val="FF0000"/>
                </a:solidFill>
              </a:rPr>
              <a:t>soggetto.</a:t>
            </a:r>
          </a:p>
          <a:p>
            <a:endParaRPr lang="it-IT" sz="1200" i="1" dirty="0"/>
          </a:p>
          <a:p>
            <a:r>
              <a:rPr lang="it-IT" sz="1200" i="1" dirty="0" smtClean="0"/>
              <a:t>(da una nota ANVUR del 22.07.2013)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4050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291392" y="476672"/>
            <a:ext cx="8457072" cy="6048672"/>
          </a:xfrm>
          <a:ln>
            <a:prstDash val="solid"/>
          </a:ln>
        </p:spPr>
        <p:txBody>
          <a:bodyPr/>
          <a:lstStyle/>
          <a:p>
            <a:pPr>
              <a:buNone/>
            </a:pPr>
            <a:endParaRPr lang="it-IT" sz="1400" dirty="0" smtClean="0">
              <a:cs typeface="Tahoma" pitchFamily="34" charset="0"/>
            </a:endParaRPr>
          </a:p>
          <a:p>
            <a:pPr marL="457200" lvl="1" indent="0">
              <a:buNone/>
            </a:pPr>
            <a:endParaRPr lang="it-IT" sz="1400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sz="1400" dirty="0">
              <a:cs typeface="Tahoma" pitchFamily="34" charset="0"/>
            </a:endParaRPr>
          </a:p>
          <a:p>
            <a:pPr lvl="1">
              <a:buNone/>
            </a:pPr>
            <a:endParaRPr lang="it-IT" sz="1400" dirty="0" smtClean="0">
              <a:cs typeface="Tahoma" pitchFamily="34" charset="0"/>
            </a:endParaRPr>
          </a:p>
          <a:p>
            <a:pPr lvl="1">
              <a:buNone/>
            </a:pPr>
            <a:endParaRPr lang="it-IT" sz="1400" dirty="0">
              <a:cs typeface="Tahoma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E250-FECF-483C-B65A-31B6B6453F7A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  <p:sp>
        <p:nvSpPr>
          <p:cNvPr id="5" name="Rettangolo arrotondato 4"/>
          <p:cNvSpPr/>
          <p:nvPr/>
        </p:nvSpPr>
        <p:spPr>
          <a:xfrm>
            <a:off x="683568" y="476672"/>
            <a:ext cx="7776864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/>
              <a:t>Tabella 91.1: Statistiche generali sui prodotti dell’Università degli Studi di UDINE per le 16 </a:t>
            </a:r>
            <a:r>
              <a:rPr lang="it-IT" b="1" i="1" dirty="0" smtClean="0"/>
              <a:t>Aree</a:t>
            </a:r>
            <a:endParaRPr lang="it-IT" b="1" dirty="0"/>
          </a:p>
        </p:txBody>
      </p:sp>
      <p:sp>
        <p:nvSpPr>
          <p:cNvPr id="6" name="CasellaDiTesto 5">
            <a:hlinkClick r:id="" action="ppaction://hlinkshowjump?jump=nextslide"/>
          </p:cNvPr>
          <p:cNvSpPr txBox="1"/>
          <p:nvPr/>
        </p:nvSpPr>
        <p:spPr>
          <a:xfrm>
            <a:off x="7596336" y="2204864"/>
            <a:ext cx="14401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 smtClean="0"/>
          </a:p>
          <a:p>
            <a:endParaRPr lang="it-IT" sz="1600" i="1" dirty="0">
              <a:solidFill>
                <a:srgbClr val="FF0000"/>
              </a:solidFill>
            </a:endParaRP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19" y="2064670"/>
            <a:ext cx="5527358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7507069" y="2348880"/>
            <a:ext cx="1529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M= Prodotti mancanti</a:t>
            </a:r>
          </a:p>
          <a:p>
            <a:r>
              <a:rPr lang="it-IT" sz="1600" b="1" dirty="0" smtClean="0"/>
              <a:t>P= Prodotti penalizzati</a:t>
            </a:r>
            <a:endParaRPr lang="it-IT" sz="1600" b="1" dirty="0"/>
          </a:p>
        </p:txBody>
      </p:sp>
      <p:sp>
        <p:nvSpPr>
          <p:cNvPr id="4" name="Ovale 3"/>
          <p:cNvSpPr/>
          <p:nvPr/>
        </p:nvSpPr>
        <p:spPr>
          <a:xfrm>
            <a:off x="6903631" y="6122454"/>
            <a:ext cx="603438" cy="2294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4860032" y="6122453"/>
            <a:ext cx="576064" cy="22941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563888" y="6142755"/>
            <a:ext cx="504056" cy="2091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4363009"/>
            <a:ext cx="172819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100" dirty="0">
              <a:solidFill>
                <a:srgbClr val="0000FF"/>
              </a:solidFill>
            </a:endParaRPr>
          </a:p>
          <a:p>
            <a:endParaRPr lang="it-IT" sz="1100" dirty="0" smtClean="0">
              <a:solidFill>
                <a:srgbClr val="0000FF"/>
              </a:solidFill>
            </a:endParaRPr>
          </a:p>
          <a:p>
            <a:endParaRPr lang="it-IT" sz="1100" dirty="0">
              <a:solidFill>
                <a:srgbClr val="0000FF"/>
              </a:solidFill>
            </a:endParaRPr>
          </a:p>
          <a:p>
            <a:endParaRPr lang="it-IT" sz="1100" dirty="0" smtClean="0">
              <a:solidFill>
                <a:srgbClr val="0000FF"/>
              </a:solidFill>
            </a:endParaRPr>
          </a:p>
          <a:p>
            <a:endParaRPr lang="it-IT" sz="1100" dirty="0">
              <a:solidFill>
                <a:srgbClr val="0000FF"/>
              </a:solidFill>
            </a:endParaRPr>
          </a:p>
          <a:p>
            <a:endParaRPr lang="it-IT" sz="1100" dirty="0" smtClean="0">
              <a:solidFill>
                <a:srgbClr val="0000FF"/>
              </a:solidFill>
            </a:endParaRPr>
          </a:p>
          <a:p>
            <a:pPr algn="ctr"/>
            <a:r>
              <a:rPr lang="it-IT" sz="1100" dirty="0" smtClean="0">
                <a:solidFill>
                  <a:srgbClr val="0000FF"/>
                </a:solidFill>
              </a:rPr>
              <a:t>Da notare che la percentuale di prodotti mancanti su prodotti attesi è inferiore alla media nazionale (4,68%)</a:t>
            </a:r>
            <a:endParaRPr lang="it-IT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0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10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95536" y="476672"/>
            <a:ext cx="8229600" cy="5640388"/>
          </a:xfrm>
          <a:ln>
            <a:prstDash val="solid"/>
          </a:ln>
        </p:spPr>
        <p:txBody>
          <a:bodyPr/>
          <a:lstStyle/>
          <a:p>
            <a:pPr>
              <a:buNone/>
            </a:pPr>
            <a:endParaRPr lang="it-IT" sz="1400" dirty="0" smtClean="0">
              <a:cs typeface="Tahoma" pitchFamily="34" charset="0"/>
            </a:endParaRPr>
          </a:p>
          <a:p>
            <a:pPr marL="457200" lvl="1" indent="0">
              <a:buNone/>
            </a:pPr>
            <a:endParaRPr lang="it-IT" sz="1400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sz="1400" dirty="0">
              <a:cs typeface="Tahoma" pitchFamily="34" charset="0"/>
            </a:endParaRPr>
          </a:p>
          <a:p>
            <a:pPr lvl="1">
              <a:buNone/>
            </a:pPr>
            <a:endParaRPr lang="it-IT" sz="1400" dirty="0" smtClean="0">
              <a:cs typeface="Tahoma" pitchFamily="34" charset="0"/>
            </a:endParaRPr>
          </a:p>
          <a:p>
            <a:pPr lvl="1">
              <a:buNone/>
            </a:pPr>
            <a:endParaRPr lang="it-IT" sz="1400" dirty="0">
              <a:cs typeface="Tahoma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E250-FECF-483C-B65A-31B6B6453F7A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683568" y="476672"/>
            <a:ext cx="7776864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/>
              <a:t>Tabella 91.2: Valutazione della produzione scientifica dell’Università degli Studi di </a:t>
            </a:r>
            <a:r>
              <a:rPr lang="it-IT" b="1" i="1" dirty="0" smtClean="0"/>
              <a:t>UDINE</a:t>
            </a:r>
            <a:endParaRPr lang="it-IT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06489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95536" y="566124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/>
              <a:t>C</a:t>
            </a:r>
            <a:r>
              <a:rPr lang="it-IT" sz="900" b="1" dirty="0" smtClean="0"/>
              <a:t>olonne </a:t>
            </a:r>
            <a:r>
              <a:rPr lang="it-IT" sz="900" b="1" dirty="0"/>
              <a:t>E, B, A, L, P </a:t>
            </a:r>
            <a:r>
              <a:rPr lang="it-IT" sz="900" b="1" dirty="0" smtClean="0"/>
              <a:t>= numero prodotti </a:t>
            </a:r>
            <a:r>
              <a:rPr lang="it-IT" sz="900" b="1" dirty="0"/>
              <a:t>nelle classi di valutazione VQR</a:t>
            </a:r>
            <a:r>
              <a:rPr lang="it-IT" sz="900" b="1" dirty="0" smtClean="0"/>
              <a:t>.</a:t>
            </a:r>
            <a:r>
              <a:rPr lang="it-IT" sz="900" b="1" dirty="0"/>
              <a:t> </a:t>
            </a:r>
          </a:p>
          <a:p>
            <a:r>
              <a:rPr lang="it-IT" sz="900" b="1" dirty="0" smtClean="0"/>
              <a:t>V = </a:t>
            </a:r>
            <a:r>
              <a:rPr lang="it-IT" sz="900" b="1" dirty="0"/>
              <a:t>valutazione complessiva dei prodotti attesi nell’Area </a:t>
            </a:r>
            <a:endParaRPr lang="it-IT" sz="900" b="1" dirty="0" smtClean="0"/>
          </a:p>
          <a:p>
            <a:r>
              <a:rPr lang="it-IT" sz="900" b="1" dirty="0" smtClean="0"/>
              <a:t>N= numero </a:t>
            </a:r>
            <a:r>
              <a:rPr lang="it-IT" sz="900" b="1" dirty="0"/>
              <a:t>di prodotti attesi.</a:t>
            </a:r>
            <a:r>
              <a:rPr lang="it-IT" sz="900" b="1" dirty="0" smtClean="0"/>
              <a:t> 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I = </a:t>
            </a:r>
            <a:r>
              <a:rPr lang="it-IT" sz="900" b="1" dirty="0">
                <a:solidFill>
                  <a:srgbClr val="FF0000"/>
                </a:solidFill>
              </a:rPr>
              <a:t>voto medio dei prodotti attesi della struttura nell’Area </a:t>
            </a:r>
            <a:endParaRPr lang="it-IT" sz="900" b="1" dirty="0" smtClean="0">
              <a:solidFill>
                <a:srgbClr val="FF0000"/>
              </a:solidFill>
            </a:endParaRPr>
          </a:p>
          <a:p>
            <a:r>
              <a:rPr lang="it-IT" sz="900" b="1" dirty="0" smtClean="0">
                <a:solidFill>
                  <a:srgbClr val="FF0000"/>
                </a:solidFill>
              </a:rPr>
              <a:t>R = rapporto voto </a:t>
            </a:r>
            <a:r>
              <a:rPr lang="it-IT" sz="900" b="1" dirty="0">
                <a:solidFill>
                  <a:srgbClr val="FF0000"/>
                </a:solidFill>
              </a:rPr>
              <a:t>medio della struttura nell’Area e voto medio </a:t>
            </a:r>
            <a:r>
              <a:rPr lang="it-IT" sz="900" b="1" dirty="0" smtClean="0">
                <a:solidFill>
                  <a:srgbClr val="FF0000"/>
                </a:solidFill>
              </a:rPr>
              <a:t>di Area.</a:t>
            </a:r>
          </a:p>
          <a:p>
            <a:r>
              <a:rPr lang="it-IT" sz="900" b="1" dirty="0">
                <a:solidFill>
                  <a:srgbClr val="FF0000"/>
                </a:solidFill>
              </a:rPr>
              <a:t>X = rapporto </a:t>
            </a:r>
            <a:r>
              <a:rPr lang="it-IT" sz="900" b="1" dirty="0" smtClean="0">
                <a:solidFill>
                  <a:srgbClr val="FF0000"/>
                </a:solidFill>
              </a:rPr>
              <a:t>tra </a:t>
            </a:r>
            <a:r>
              <a:rPr lang="it-IT" sz="900" b="1" dirty="0">
                <a:solidFill>
                  <a:srgbClr val="FF0000"/>
                </a:solidFill>
              </a:rPr>
              <a:t>frazione di prodotti eccellenti della struttura nell’Area e la frazione di prodotti eccellenti </a:t>
            </a:r>
            <a:r>
              <a:rPr lang="it-IT" sz="900" b="1" dirty="0" smtClean="0">
                <a:solidFill>
                  <a:srgbClr val="FF0000"/>
                </a:solidFill>
              </a:rPr>
              <a:t>dell’Area</a:t>
            </a:r>
          </a:p>
          <a:p>
            <a:endParaRPr lang="it-IT" sz="9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72000" y="5713792"/>
            <a:ext cx="38884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 smtClean="0"/>
              <a:t>Pos</a:t>
            </a:r>
            <a:r>
              <a:rPr lang="it-IT" sz="900" b="1" dirty="0"/>
              <a:t>. </a:t>
            </a:r>
            <a:r>
              <a:rPr lang="it-IT" sz="900" b="1" dirty="0" err="1" smtClean="0"/>
              <a:t>Grad</a:t>
            </a:r>
            <a:r>
              <a:rPr lang="it-IT" sz="900" b="1" dirty="0" smtClean="0"/>
              <a:t> </a:t>
            </a:r>
            <a:r>
              <a:rPr lang="it-IT" sz="900" b="1" dirty="0" err="1" smtClean="0"/>
              <a:t>compl</a:t>
            </a:r>
            <a:r>
              <a:rPr lang="it-IT" sz="900" b="1" dirty="0" smtClean="0"/>
              <a:t>= posizione </a:t>
            </a:r>
            <a:r>
              <a:rPr lang="it-IT" sz="900" b="1" dirty="0"/>
              <a:t>della struttura nella graduatoria complessiva di Area delle </a:t>
            </a:r>
            <a:r>
              <a:rPr lang="it-IT" sz="900" b="1" dirty="0" smtClean="0"/>
              <a:t>università</a:t>
            </a:r>
          </a:p>
          <a:p>
            <a:r>
              <a:rPr lang="it-IT" sz="900" b="1" dirty="0" err="1" smtClean="0"/>
              <a:t>Pos</a:t>
            </a:r>
            <a:r>
              <a:rPr lang="it-IT" sz="900" b="1" dirty="0"/>
              <a:t>. </a:t>
            </a:r>
            <a:r>
              <a:rPr lang="it-IT" sz="900" b="1" dirty="0" err="1"/>
              <a:t>grad</a:t>
            </a:r>
            <a:r>
              <a:rPr lang="it-IT" sz="900" b="1" dirty="0"/>
              <a:t>. </a:t>
            </a:r>
            <a:r>
              <a:rPr lang="it-IT" sz="900" b="1" dirty="0" err="1" smtClean="0"/>
              <a:t>Segm</a:t>
            </a:r>
            <a:r>
              <a:rPr lang="it-IT" sz="900" b="1" dirty="0" smtClean="0"/>
              <a:t> = </a:t>
            </a:r>
            <a:r>
              <a:rPr lang="it-IT" sz="900" b="1" i="1" dirty="0"/>
              <a:t>posizione </a:t>
            </a:r>
            <a:r>
              <a:rPr lang="it-IT" sz="900" b="1" i="1" dirty="0" smtClean="0"/>
              <a:t>in graduatoria </a:t>
            </a:r>
            <a:r>
              <a:rPr lang="it-IT" sz="900" b="1" i="1" dirty="0"/>
              <a:t>del segmento dimensionale di appartenenza </a:t>
            </a:r>
            <a:r>
              <a:rPr lang="it-IT" sz="900" b="1" i="1" dirty="0" smtClean="0"/>
              <a:t> (indicatori </a:t>
            </a:r>
            <a:r>
              <a:rPr lang="it-IT" sz="900" b="1" i="1" dirty="0"/>
              <a:t>I e </a:t>
            </a:r>
            <a:r>
              <a:rPr lang="it-IT" sz="900" b="1" i="1" dirty="0" smtClean="0"/>
              <a:t>R</a:t>
            </a:r>
            <a:r>
              <a:rPr lang="it-IT" sz="900" b="1" i="1" dirty="0"/>
              <a:t>)</a:t>
            </a:r>
            <a:endParaRPr lang="it-IT" sz="900" b="1" dirty="0" smtClean="0"/>
          </a:p>
          <a:p>
            <a:r>
              <a:rPr lang="pt-BR" sz="900" b="1" dirty="0"/>
              <a:t>Num. compl. e Num. </a:t>
            </a:r>
            <a:r>
              <a:rPr lang="pt-BR" sz="900" b="1" dirty="0" smtClean="0"/>
              <a:t>Segm = </a:t>
            </a:r>
            <a:r>
              <a:rPr lang="it-IT" sz="900" b="1" dirty="0"/>
              <a:t>numero complessivo delle università che hanno presentato prodotti nell’Area e il numero delle università all’interno del segmento </a:t>
            </a:r>
            <a:r>
              <a:rPr lang="it-IT" sz="900" b="1" dirty="0" smtClean="0"/>
              <a:t>dimensionale</a:t>
            </a:r>
            <a:endParaRPr lang="it-IT" sz="900" b="1" dirty="0"/>
          </a:p>
        </p:txBody>
      </p:sp>
      <p:sp>
        <p:nvSpPr>
          <p:cNvPr id="4" name="Ovale 3"/>
          <p:cNvSpPr/>
          <p:nvPr/>
        </p:nvSpPr>
        <p:spPr>
          <a:xfrm>
            <a:off x="3707904" y="2060848"/>
            <a:ext cx="3600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057" y="2060848"/>
            <a:ext cx="3841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060848"/>
            <a:ext cx="3841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95536" y="476672"/>
            <a:ext cx="8229600" cy="5640388"/>
          </a:xfrm>
          <a:ln>
            <a:prstDash val="solid"/>
          </a:ln>
        </p:spPr>
        <p:txBody>
          <a:bodyPr/>
          <a:lstStyle/>
          <a:p>
            <a:pPr>
              <a:buNone/>
            </a:pPr>
            <a:endParaRPr lang="it-IT" sz="1400" dirty="0" smtClean="0">
              <a:cs typeface="Tahoma" pitchFamily="34" charset="0"/>
            </a:endParaRPr>
          </a:p>
          <a:p>
            <a:pPr marL="457200" lvl="1" indent="0">
              <a:buNone/>
            </a:pPr>
            <a:endParaRPr lang="it-IT" sz="1400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sz="1400" dirty="0">
              <a:cs typeface="Tahoma" pitchFamily="34" charset="0"/>
            </a:endParaRPr>
          </a:p>
          <a:p>
            <a:pPr lvl="1">
              <a:buNone/>
            </a:pPr>
            <a:endParaRPr lang="it-IT" sz="1400" dirty="0" smtClean="0">
              <a:cs typeface="Tahoma" pitchFamily="34" charset="0"/>
            </a:endParaRPr>
          </a:p>
          <a:p>
            <a:pPr lvl="1">
              <a:buNone/>
            </a:pPr>
            <a:endParaRPr lang="it-IT" sz="1400" dirty="0">
              <a:cs typeface="Tahoma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E250-FECF-483C-B65A-31B6B6453F7A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683568" y="476672"/>
            <a:ext cx="7776864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/>
              <a:t>Tabella 91.4: Voto medio dei neo assunti o promossi nell’Università degli Studi di UDINE nelle varie Aree normalizzato per il valore medio dei neo assunti o promossi nell’Area. Posizione nel segmento dimensionale </a:t>
            </a:r>
            <a:endParaRPr lang="it-IT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01" y="1988840"/>
            <a:ext cx="6648598" cy="423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8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95536" y="476672"/>
            <a:ext cx="8229600" cy="5640388"/>
          </a:xfrm>
          <a:ln>
            <a:prstDash val="solid"/>
          </a:ln>
        </p:spPr>
        <p:txBody>
          <a:bodyPr/>
          <a:lstStyle/>
          <a:p>
            <a:pPr>
              <a:buNone/>
            </a:pPr>
            <a:endParaRPr lang="it-IT" sz="1400" dirty="0" smtClean="0">
              <a:cs typeface="Tahoma" pitchFamily="34" charset="0"/>
            </a:endParaRPr>
          </a:p>
          <a:p>
            <a:pPr marL="457200" lvl="1" indent="0">
              <a:buNone/>
            </a:pPr>
            <a:endParaRPr lang="it-IT" sz="1400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sz="1400" dirty="0">
              <a:cs typeface="Tahoma" pitchFamily="34" charset="0"/>
            </a:endParaRPr>
          </a:p>
          <a:p>
            <a:pPr lvl="1">
              <a:buNone/>
            </a:pPr>
            <a:endParaRPr lang="it-IT" sz="1400" dirty="0" smtClean="0">
              <a:cs typeface="Tahoma" pitchFamily="34" charset="0"/>
            </a:endParaRPr>
          </a:p>
          <a:p>
            <a:pPr lvl="1">
              <a:buNone/>
            </a:pPr>
            <a:r>
              <a:rPr lang="it-IT" sz="1400" dirty="0">
                <a:cs typeface="Tahoma" pitchFamily="34" charset="0"/>
              </a:rPr>
              <a:t>http://www.uniud.it/ricerca/finanziamenti/valutazione/vqr/autovalutazione.pdf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E250-FECF-483C-B65A-31B6B6453F7A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683568" y="476672"/>
            <a:ext cx="7776864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/>
              <a:t>Le </a:t>
            </a:r>
            <a:r>
              <a:rPr lang="it-IT" b="1" dirty="0"/>
              <a:t>tabelle sinottiche conclusive sugli indicatori del </a:t>
            </a:r>
            <a:r>
              <a:rPr lang="it-IT" b="1" dirty="0" smtClean="0"/>
              <a:t>bando</a:t>
            </a:r>
          </a:p>
          <a:p>
            <a:r>
              <a:rPr lang="it-IT" b="1" i="1" dirty="0"/>
              <a:t>Tabella 91.12: I sette indicatori di Area VQR legati alla ricerca e la loro somma pesata per l’Università degli Studi di </a:t>
            </a:r>
            <a:r>
              <a:rPr lang="it-IT" b="1" i="1" dirty="0" smtClean="0"/>
              <a:t>UDINE</a:t>
            </a:r>
            <a:endParaRPr lang="it-IT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" y="1988840"/>
            <a:ext cx="5852702" cy="410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114800" y="29672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8" name="Stella a 5 punte 7"/>
          <p:cNvSpPr/>
          <p:nvPr/>
        </p:nvSpPr>
        <p:spPr>
          <a:xfrm>
            <a:off x="5976228" y="3429000"/>
            <a:ext cx="648000" cy="627560"/>
          </a:xfrm>
          <a:prstGeom prst="star5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2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95536" y="476672"/>
            <a:ext cx="8229600" cy="5640388"/>
          </a:xfrm>
          <a:ln>
            <a:prstDash val="solid"/>
          </a:ln>
        </p:spPr>
        <p:txBody>
          <a:bodyPr/>
          <a:lstStyle/>
          <a:p>
            <a:pPr>
              <a:buNone/>
            </a:pPr>
            <a:endParaRPr lang="it-IT" sz="1400" dirty="0" smtClean="0">
              <a:cs typeface="Tahoma" pitchFamily="34" charset="0"/>
            </a:endParaRPr>
          </a:p>
          <a:p>
            <a:pPr marL="457200" lvl="1" indent="0">
              <a:buNone/>
            </a:pPr>
            <a:endParaRPr lang="it-IT" sz="1400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sz="1400" dirty="0">
              <a:cs typeface="Tahoma" pitchFamily="34" charset="0"/>
            </a:endParaRPr>
          </a:p>
          <a:p>
            <a:pPr lvl="1">
              <a:buNone/>
            </a:pPr>
            <a:endParaRPr lang="it-IT" sz="1400" dirty="0" smtClean="0">
              <a:cs typeface="Tahoma" pitchFamily="34" charset="0"/>
            </a:endParaRPr>
          </a:p>
          <a:p>
            <a:pPr lvl="1">
              <a:buNone/>
            </a:pPr>
            <a:r>
              <a:rPr lang="it-IT" sz="1400" dirty="0">
                <a:cs typeface="Tahoma" pitchFamily="34" charset="0"/>
              </a:rPr>
              <a:t>http://www.uniud.it/ricerca/finanziamenti/valutazione/vqr/autovalutazione.pdf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E250-FECF-483C-B65A-31B6B6453F7A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683568" y="476672"/>
            <a:ext cx="7776864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i="1" dirty="0"/>
              <a:t>Tabella 91.13: Gli otto indicatori di terza missione di Area e la loro somma pesata dell’Università degli Studi di UDINE </a:t>
            </a:r>
            <a:endParaRPr lang="it-IT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460432" cy="389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tella a 5 punte 7"/>
          <p:cNvSpPr/>
          <p:nvPr/>
        </p:nvSpPr>
        <p:spPr>
          <a:xfrm>
            <a:off x="7308304" y="3429000"/>
            <a:ext cx="648000" cy="627560"/>
          </a:xfrm>
          <a:prstGeom prst="star5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8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95536" y="476672"/>
            <a:ext cx="8229600" cy="5640388"/>
          </a:xfrm>
          <a:ln>
            <a:prstDash val="solid"/>
          </a:ln>
        </p:spPr>
        <p:txBody>
          <a:bodyPr/>
          <a:lstStyle/>
          <a:p>
            <a:pPr>
              <a:buNone/>
            </a:pPr>
            <a:endParaRPr lang="it-IT" sz="1400" dirty="0" smtClean="0">
              <a:cs typeface="Tahoma" pitchFamily="34" charset="0"/>
            </a:endParaRPr>
          </a:p>
          <a:p>
            <a:pPr marL="457200" lvl="1" indent="0">
              <a:buNone/>
            </a:pPr>
            <a:endParaRPr lang="it-IT" sz="1400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sz="1400" dirty="0">
              <a:cs typeface="Tahoma" pitchFamily="34" charset="0"/>
            </a:endParaRPr>
          </a:p>
          <a:p>
            <a:pPr lvl="1">
              <a:buNone/>
            </a:pPr>
            <a:endParaRPr lang="it-IT" sz="1400" dirty="0" smtClean="0">
              <a:cs typeface="Tahoma" pitchFamily="34" charset="0"/>
            </a:endParaRPr>
          </a:p>
          <a:p>
            <a:pPr lvl="1">
              <a:buNone/>
            </a:pPr>
            <a:endParaRPr lang="it-IT" sz="1400" dirty="0">
              <a:cs typeface="Tahoma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E250-FECF-483C-B65A-31B6B6453F7A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683568" y="476672"/>
            <a:ext cx="7776864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FFFF"/>
                </a:solidFill>
              </a:rPr>
              <a:t>GLI INDICATORI DI QUALITA’ DELLA RICERCA DI AREA</a:t>
            </a:r>
          </a:p>
          <a:p>
            <a:pPr algn="ctr"/>
            <a:r>
              <a:rPr lang="it-IT" sz="2400" b="1" dirty="0" smtClean="0">
                <a:solidFill>
                  <a:srgbClr val="FFFFFF"/>
                </a:solidFill>
              </a:rPr>
              <a:t>Dipartimenti</a:t>
            </a:r>
            <a:endParaRPr lang="it-IT" sz="2400" b="1" dirty="0">
              <a:solidFill>
                <a:srgbClr val="FFFF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3568" y="2132856"/>
            <a:ext cx="76328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sz="1600" b="1" dirty="0" smtClean="0">
                <a:solidFill>
                  <a:srgbClr val="000000"/>
                </a:solidFill>
              </a:rPr>
              <a:t>Indicatore di qualità della ricerca (IRD1)</a:t>
            </a:r>
          </a:p>
          <a:p>
            <a:r>
              <a:rPr lang="it-IT" sz="1400" dirty="0" smtClean="0">
                <a:solidFill>
                  <a:srgbClr val="000000"/>
                </a:solidFill>
              </a:rPr>
              <a:t>Peso= 0,5 Il valore, espresso come percentuale del valore di Area, esprime la somma delle valutazioni ottenute dai prodotti presentati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sz="1600" b="1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sz="1600" b="1" dirty="0">
                <a:solidFill>
                  <a:srgbClr val="000000"/>
                </a:solidFill>
              </a:rPr>
              <a:t>Indicatore di </a:t>
            </a:r>
            <a:r>
              <a:rPr lang="it-IT" sz="1600" b="1" dirty="0" smtClean="0">
                <a:solidFill>
                  <a:srgbClr val="000000"/>
                </a:solidFill>
              </a:rPr>
              <a:t>attrazione risorse (IRD2)</a:t>
            </a:r>
            <a:endParaRPr lang="it-IT" sz="1600" b="1" dirty="0">
              <a:solidFill>
                <a:srgbClr val="000000"/>
              </a:solidFill>
            </a:endParaRPr>
          </a:p>
          <a:p>
            <a:r>
              <a:rPr lang="it-IT" sz="1400" dirty="0">
                <a:solidFill>
                  <a:srgbClr val="000000"/>
                </a:solidFill>
              </a:rPr>
              <a:t>Peso= </a:t>
            </a:r>
            <a:r>
              <a:rPr lang="it-IT" sz="1400" dirty="0" smtClean="0">
                <a:solidFill>
                  <a:srgbClr val="000000"/>
                </a:solidFill>
              </a:rPr>
              <a:t>0,2 </a:t>
            </a:r>
            <a:r>
              <a:rPr lang="it-IT" sz="1400" dirty="0">
                <a:solidFill>
                  <a:srgbClr val="000000"/>
                </a:solidFill>
              </a:rPr>
              <a:t>Il valore, espresso come percentuale del valore di Area, esprime la somma </a:t>
            </a:r>
            <a:r>
              <a:rPr lang="it-IT" sz="1400" dirty="0" smtClean="0">
                <a:solidFill>
                  <a:srgbClr val="000000"/>
                </a:solidFill>
              </a:rPr>
              <a:t>dei finanziamenti ottenuti partecipando ai bandi competitivi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sz="1600" b="1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sz="1600" b="1" dirty="0" smtClean="0">
                <a:solidFill>
                  <a:srgbClr val="000000"/>
                </a:solidFill>
              </a:rPr>
              <a:t>Indicatore </a:t>
            </a:r>
            <a:r>
              <a:rPr lang="it-IT" sz="1600" b="1" dirty="0">
                <a:solidFill>
                  <a:srgbClr val="000000"/>
                </a:solidFill>
              </a:rPr>
              <a:t>di </a:t>
            </a:r>
            <a:r>
              <a:rPr lang="it-IT" sz="1600" b="1" dirty="0" smtClean="0">
                <a:solidFill>
                  <a:srgbClr val="000000"/>
                </a:solidFill>
              </a:rPr>
              <a:t>internazionalizzazione (IRD3) </a:t>
            </a:r>
            <a:endParaRPr lang="it-IT" sz="1600" b="1" dirty="0">
              <a:solidFill>
                <a:srgbClr val="000000"/>
              </a:solidFill>
            </a:endParaRPr>
          </a:p>
          <a:p>
            <a:r>
              <a:rPr lang="it-IT" sz="1400" dirty="0">
                <a:solidFill>
                  <a:srgbClr val="000000"/>
                </a:solidFill>
              </a:rPr>
              <a:t>Peso= </a:t>
            </a:r>
            <a:r>
              <a:rPr lang="it-IT" sz="1400" dirty="0" smtClean="0">
                <a:solidFill>
                  <a:srgbClr val="000000"/>
                </a:solidFill>
              </a:rPr>
              <a:t>0,2 </a:t>
            </a:r>
            <a:r>
              <a:rPr lang="it-IT" sz="1400" dirty="0">
                <a:solidFill>
                  <a:srgbClr val="000000"/>
                </a:solidFill>
              </a:rPr>
              <a:t>Il valore, espresso come percentuale del valore di Area, </a:t>
            </a:r>
            <a:r>
              <a:rPr lang="it-IT" sz="1400" dirty="0" smtClean="0">
                <a:solidFill>
                  <a:srgbClr val="000000"/>
                </a:solidFill>
              </a:rPr>
              <a:t>misura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it-IT" sz="1400" dirty="0" smtClean="0">
                <a:solidFill>
                  <a:srgbClr val="000000"/>
                </a:solidFill>
              </a:rPr>
              <a:t>la mobilità (espressa in termini di mesi –persona) dei ricercatori in entrata e uscita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it-IT" sz="1400" dirty="0">
                <a:solidFill>
                  <a:srgbClr val="000000"/>
                </a:solidFill>
              </a:rPr>
              <a:t>l</a:t>
            </a:r>
            <a:r>
              <a:rPr lang="it-IT" sz="1400" dirty="0" smtClean="0">
                <a:solidFill>
                  <a:srgbClr val="000000"/>
                </a:solidFill>
              </a:rPr>
              <a:t>e valutazioni ottenute dai prodotti eccellenti con almeno un coautore con afferenza ad un ente straniero</a:t>
            </a:r>
          </a:p>
          <a:p>
            <a:endParaRPr lang="it-IT" sz="1600" b="1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sz="1600" b="1" dirty="0">
                <a:solidFill>
                  <a:srgbClr val="000000"/>
                </a:solidFill>
              </a:rPr>
              <a:t>Indicatore di alta formazione (IRD4</a:t>
            </a:r>
            <a:r>
              <a:rPr lang="it-IT" sz="1600" b="1" dirty="0" smtClean="0">
                <a:solidFill>
                  <a:srgbClr val="000000"/>
                </a:solidFill>
              </a:rPr>
              <a:t>)</a:t>
            </a:r>
          </a:p>
          <a:p>
            <a:r>
              <a:rPr lang="it-IT" sz="1400" dirty="0" smtClean="0">
                <a:solidFill>
                  <a:srgbClr val="000000"/>
                </a:solidFill>
              </a:rPr>
              <a:t>Peso=01 Il </a:t>
            </a:r>
            <a:r>
              <a:rPr lang="it-IT" sz="1400" dirty="0">
                <a:solidFill>
                  <a:srgbClr val="000000"/>
                </a:solidFill>
              </a:rPr>
              <a:t>valore, espresso come percentuale del valore di Area, misura il numero di studenti di dottorato, assegnisti di ricerca, borsisti post-doc</a:t>
            </a:r>
          </a:p>
          <a:p>
            <a:endParaRPr lang="it-IT" sz="1400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it-IT" sz="1600" b="1" dirty="0">
              <a:solidFill>
                <a:srgbClr val="000000"/>
              </a:solidFill>
            </a:endParaRPr>
          </a:p>
          <a:p>
            <a:endParaRPr lang="it-IT" sz="1400" dirty="0">
              <a:solidFill>
                <a:srgbClr val="000000"/>
              </a:solidFill>
            </a:endParaRPr>
          </a:p>
          <a:p>
            <a:endParaRPr lang="it-IT" sz="1400" b="1" dirty="0">
              <a:solidFill>
                <a:srgbClr val="000000"/>
              </a:solidFill>
            </a:endParaRPr>
          </a:p>
          <a:p>
            <a:endParaRPr lang="it-IT" sz="1400" b="1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95536" y="476672"/>
            <a:ext cx="8229600" cy="5640388"/>
          </a:xfrm>
          <a:ln>
            <a:prstDash val="solid"/>
          </a:ln>
        </p:spPr>
        <p:txBody>
          <a:bodyPr/>
          <a:lstStyle/>
          <a:p>
            <a:pPr>
              <a:buNone/>
            </a:pPr>
            <a:endParaRPr lang="it-IT" sz="1400" dirty="0" smtClean="0">
              <a:cs typeface="Tahoma" pitchFamily="34" charset="0"/>
            </a:endParaRPr>
          </a:p>
          <a:p>
            <a:pPr marL="457200" lvl="1" indent="0">
              <a:buNone/>
            </a:pPr>
            <a:endParaRPr lang="it-IT" sz="1400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sz="1400" dirty="0">
              <a:cs typeface="Tahoma" pitchFamily="34" charset="0"/>
            </a:endParaRPr>
          </a:p>
          <a:p>
            <a:pPr lvl="1">
              <a:buNone/>
            </a:pPr>
            <a:endParaRPr lang="it-IT" sz="1400" dirty="0" smtClean="0">
              <a:cs typeface="Tahoma" pitchFamily="34" charset="0"/>
            </a:endParaRPr>
          </a:p>
          <a:p>
            <a:pPr lvl="1">
              <a:buNone/>
            </a:pPr>
            <a:endParaRPr lang="it-IT" sz="1400" dirty="0">
              <a:cs typeface="Tahoma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E250-FECF-483C-B65A-31B6B6453F7A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683568" y="476672"/>
            <a:ext cx="7776864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FFFF"/>
                </a:solidFill>
              </a:rPr>
              <a:t>Gli elementi per la definizione delle graduatorie di Area dei Dipartimenti</a:t>
            </a:r>
            <a:endParaRPr lang="it-IT" sz="2400" b="1" dirty="0">
              <a:solidFill>
                <a:srgbClr val="FFFF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5576" y="2204868"/>
            <a:ext cx="763284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solidFill>
                  <a:srgbClr val="000000"/>
                </a:solidFill>
              </a:rPr>
              <a:t>Ii,j,k</a:t>
            </a:r>
            <a:r>
              <a:rPr lang="it-IT" sz="1400" b="1" dirty="0" smtClean="0">
                <a:solidFill>
                  <a:srgbClr val="000000"/>
                </a:solidFill>
              </a:rPr>
              <a:t>                valutazione media dei prodotti  ottenuti da uno specifico Dipartimento di una determinata struttura nella specifica area</a:t>
            </a:r>
          </a:p>
          <a:p>
            <a:endParaRPr lang="it-IT" sz="1400" b="1" dirty="0">
              <a:solidFill>
                <a:srgbClr val="000000"/>
              </a:solidFill>
            </a:endParaRPr>
          </a:p>
          <a:p>
            <a:r>
              <a:rPr lang="it-IT" sz="1400" b="1" dirty="0" err="1" smtClean="0">
                <a:solidFill>
                  <a:srgbClr val="000000"/>
                </a:solidFill>
              </a:rPr>
              <a:t>Ri,j</a:t>
            </a:r>
            <a:r>
              <a:rPr lang="it-IT" sz="1400" b="1" dirty="0" smtClean="0">
                <a:solidFill>
                  <a:srgbClr val="000000"/>
                </a:solidFill>
              </a:rPr>
              <a:t>                rappresenta il rapporto tra la valutazione media ricevuta dai prodotti di uno specifico Dipartimento di una certa struttura in una determinata area e la valutazione media di tutti i prodotti di quell’area.</a:t>
            </a:r>
          </a:p>
          <a:p>
            <a:endParaRPr lang="it-IT" sz="1400" b="1" dirty="0">
              <a:solidFill>
                <a:srgbClr val="000000"/>
              </a:solidFill>
            </a:endParaRPr>
          </a:p>
          <a:p>
            <a:r>
              <a:rPr lang="it-IT" sz="1400" b="1" dirty="0" smtClean="0">
                <a:solidFill>
                  <a:srgbClr val="000000"/>
                </a:solidFill>
              </a:rPr>
              <a:t>IRD1i,j,k            è il rapporto tra il punteggio complessivo raggiunto da uno specifico Dipartimento di una certa struttura in una determinata area e il punteggio complessivo di quell’area</a:t>
            </a:r>
            <a:endParaRPr lang="it-IT" sz="1400" b="1" dirty="0">
              <a:solidFill>
                <a:srgbClr val="000000"/>
              </a:solidFill>
            </a:endParaRPr>
          </a:p>
          <a:p>
            <a:endParaRPr lang="it-IT" sz="1400" b="1" dirty="0" smtClean="0">
              <a:solidFill>
                <a:srgbClr val="000000"/>
              </a:solidFill>
            </a:endParaRPr>
          </a:p>
          <a:p>
            <a:endParaRPr lang="it-IT" sz="1400" b="1" dirty="0">
              <a:solidFill>
                <a:srgbClr val="4299A0"/>
              </a:solidFill>
            </a:endParaRPr>
          </a:p>
          <a:p>
            <a:endParaRPr lang="it-IT" sz="1400" b="1" dirty="0" smtClean="0">
              <a:solidFill>
                <a:srgbClr val="4299A0"/>
              </a:solidFill>
            </a:endParaRPr>
          </a:p>
          <a:p>
            <a:r>
              <a:rPr lang="it-IT" sz="1400" b="1" dirty="0" smtClean="0">
                <a:solidFill>
                  <a:srgbClr val="4299A0"/>
                </a:solidFill>
              </a:rPr>
              <a:t>Le graduatorie di Area dei Dipartimenti presentate nei rapporti dei GEV sono state ottenute utilizzando gli indicatori </a:t>
            </a:r>
            <a:r>
              <a:rPr lang="it-IT" sz="1400" b="1" dirty="0" err="1" smtClean="0">
                <a:solidFill>
                  <a:srgbClr val="4299A0"/>
                </a:solidFill>
              </a:rPr>
              <a:t>Ii,j,k</a:t>
            </a:r>
            <a:r>
              <a:rPr lang="it-IT" sz="1400" b="1" dirty="0" smtClean="0">
                <a:solidFill>
                  <a:srgbClr val="4299A0"/>
                </a:solidFill>
              </a:rPr>
              <a:t> </a:t>
            </a:r>
            <a:r>
              <a:rPr lang="it-IT" sz="1400" b="1" dirty="0" err="1" smtClean="0">
                <a:solidFill>
                  <a:srgbClr val="4299A0"/>
                </a:solidFill>
              </a:rPr>
              <a:t>Ri,j,k</a:t>
            </a:r>
            <a:r>
              <a:rPr lang="it-IT" sz="1400" b="1" dirty="0" smtClean="0">
                <a:solidFill>
                  <a:srgbClr val="4299A0"/>
                </a:solidFill>
              </a:rPr>
              <a:t> e IRD1i,j,k.</a:t>
            </a:r>
            <a:endParaRPr lang="it-IT" sz="1400" b="1" dirty="0" smtClean="0">
              <a:solidFill>
                <a:srgbClr val="000000"/>
              </a:solidFill>
            </a:endParaRPr>
          </a:p>
          <a:p>
            <a:endParaRPr lang="it-IT" sz="1400" b="1" dirty="0" smtClean="0">
              <a:solidFill>
                <a:srgbClr val="FF0000"/>
              </a:solidFill>
            </a:endParaRPr>
          </a:p>
          <a:p>
            <a:endParaRPr lang="it-IT" dirty="0">
              <a:solidFill>
                <a:srgbClr val="000000"/>
              </a:solidFill>
            </a:endParaRPr>
          </a:p>
          <a:p>
            <a:endParaRPr lang="it-IT" dirty="0" smtClean="0">
              <a:solidFill>
                <a:srgbClr val="000000"/>
              </a:solidFill>
            </a:endParaRPr>
          </a:p>
          <a:p>
            <a:endParaRPr lang="it-IT" dirty="0">
              <a:solidFill>
                <a:srgbClr val="000000"/>
              </a:solidFill>
            </a:endParaRPr>
          </a:p>
          <a:p>
            <a:endParaRPr lang="it-IT" dirty="0" smtClean="0">
              <a:solidFill>
                <a:srgbClr val="000000"/>
              </a:solidFill>
            </a:endParaRPr>
          </a:p>
          <a:p>
            <a:endParaRPr lang="it-IT" dirty="0">
              <a:solidFill>
                <a:srgbClr val="000000"/>
              </a:solidFill>
            </a:endParaRPr>
          </a:p>
          <a:p>
            <a:endParaRPr lang="it-IT" dirty="0" smtClean="0">
              <a:solidFill>
                <a:srgbClr val="000000"/>
              </a:solidFill>
            </a:endParaRPr>
          </a:p>
          <a:p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114800" y="29672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9" name="Gallone 8"/>
          <p:cNvSpPr/>
          <p:nvPr/>
        </p:nvSpPr>
        <p:spPr>
          <a:xfrm>
            <a:off x="1331640" y="2311188"/>
            <a:ext cx="484632" cy="121158"/>
          </a:xfrm>
          <a:prstGeom prst="chevron">
            <a:avLst/>
          </a:prstGeom>
          <a:solidFill>
            <a:srgbClr val="E68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0000"/>
              </a:solidFill>
            </a:endParaRPr>
          </a:p>
        </p:txBody>
      </p:sp>
      <p:sp>
        <p:nvSpPr>
          <p:cNvPr id="11" name="Gallone 10"/>
          <p:cNvSpPr/>
          <p:nvPr/>
        </p:nvSpPr>
        <p:spPr>
          <a:xfrm>
            <a:off x="1573956" y="3789040"/>
            <a:ext cx="484632" cy="121158"/>
          </a:xfrm>
          <a:prstGeom prst="chevron">
            <a:avLst/>
          </a:prstGeom>
          <a:solidFill>
            <a:srgbClr val="E68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4087368" y="4437112"/>
            <a:ext cx="484632" cy="505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697" y="2953195"/>
            <a:ext cx="5365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97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755576" y="476672"/>
            <a:ext cx="8229600" cy="6120680"/>
          </a:xfrm>
          <a:ln>
            <a:prstDash val="solid"/>
          </a:ln>
        </p:spPr>
        <p:txBody>
          <a:bodyPr/>
          <a:lstStyle/>
          <a:p>
            <a:pPr>
              <a:buNone/>
            </a:pPr>
            <a:endParaRPr lang="it-IT" sz="1400" dirty="0" smtClean="0">
              <a:cs typeface="Tahoma" pitchFamily="34" charset="0"/>
            </a:endParaRPr>
          </a:p>
          <a:p>
            <a:pPr marL="457200" lvl="1" indent="0">
              <a:buNone/>
            </a:pPr>
            <a:endParaRPr lang="it-IT" sz="1400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sz="1400" dirty="0">
              <a:cs typeface="Tahoma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E250-FECF-483C-B65A-31B6B6453F7A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683568" y="476672"/>
            <a:ext cx="7776864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91.2.2 T</a:t>
            </a:r>
            <a:r>
              <a:rPr lang="it-IT" b="1" dirty="0" smtClean="0"/>
              <a:t>abella </a:t>
            </a:r>
            <a:r>
              <a:rPr lang="it-IT" b="1" dirty="0"/>
              <a:t>sinottica conclusiva sugli indicatori di dipartimento legati alla ricerca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988840"/>
            <a:ext cx="5827166" cy="443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668344" y="2996952"/>
            <a:ext cx="122413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 err="1" smtClean="0">
                <a:solidFill>
                  <a:srgbClr val="FF0000"/>
                </a:solidFill>
              </a:rPr>
              <a:t>n.d.</a:t>
            </a:r>
            <a:r>
              <a:rPr lang="it-IT" sz="1050" b="1" dirty="0" smtClean="0">
                <a:solidFill>
                  <a:srgbClr val="FF0000"/>
                </a:solidFill>
              </a:rPr>
              <a:t>: </a:t>
            </a:r>
            <a:r>
              <a:rPr lang="it-IT" sz="1050" dirty="0" smtClean="0"/>
              <a:t>prodotti di soggetti valutati che hanno cessato la loro attività prima dell’attribuzione del personale di nuovi Dipartimenti (post 240)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36342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755576" y="476672"/>
            <a:ext cx="8229600" cy="6120680"/>
          </a:xfrm>
          <a:ln>
            <a:prstDash val="solid"/>
          </a:ln>
        </p:spPr>
        <p:txBody>
          <a:bodyPr/>
          <a:lstStyle/>
          <a:p>
            <a:pPr>
              <a:buNone/>
            </a:pPr>
            <a:endParaRPr lang="it-IT" sz="1400" dirty="0" smtClean="0">
              <a:cs typeface="Tahoma" pitchFamily="34" charset="0"/>
            </a:endParaRPr>
          </a:p>
          <a:p>
            <a:pPr marL="457200" lvl="1" indent="0">
              <a:buNone/>
            </a:pPr>
            <a:endParaRPr lang="it-IT" sz="1400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sz="1400" dirty="0">
              <a:cs typeface="Tahoma" pitchFamily="34" charset="0"/>
            </a:endParaRPr>
          </a:p>
          <a:p>
            <a:pPr lvl="1">
              <a:buNone/>
            </a:pPr>
            <a:endParaRPr lang="it-IT" sz="1400" dirty="0" smtClean="0">
              <a:cs typeface="Tahoma" pitchFamily="34" charset="0"/>
            </a:endParaRPr>
          </a:p>
          <a:p>
            <a:pPr lvl="1">
              <a:buNone/>
            </a:pPr>
            <a:r>
              <a:rPr lang="it-IT" sz="1400" dirty="0">
                <a:cs typeface="Tahoma" pitchFamily="34" charset="0"/>
              </a:rPr>
              <a:t>http://www.uniud.it/ricerca/finanziamenti/valutazione/vqr/autovalutazione.pdf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E250-FECF-483C-B65A-31B6B6453F7A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683568" y="476672"/>
            <a:ext cx="7776864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Il rapporto del GEV di Area 10 - Esemplificazione</a:t>
            </a:r>
          </a:p>
          <a:p>
            <a:pPr algn="ctr"/>
            <a:r>
              <a:rPr lang="it-IT" sz="2400" b="1" dirty="0" err="1" smtClean="0"/>
              <a:t>Tab</a:t>
            </a:r>
            <a:r>
              <a:rPr lang="it-IT" sz="2400" b="1" dirty="0" smtClean="0"/>
              <a:t>. 3.4</a:t>
            </a:r>
            <a:endParaRPr lang="it-IT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8143"/>
            <a:ext cx="8797608" cy="395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9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95536" y="476672"/>
            <a:ext cx="8229600" cy="5640388"/>
          </a:xfrm>
          <a:ln>
            <a:prstDash val="solid"/>
          </a:ln>
        </p:spPr>
        <p:txBody>
          <a:bodyPr/>
          <a:lstStyle/>
          <a:p>
            <a:pPr>
              <a:buNone/>
            </a:pPr>
            <a:endParaRPr lang="it-IT" sz="1400" dirty="0" smtClean="0">
              <a:cs typeface="Tahoma" pitchFamily="34" charset="0"/>
            </a:endParaRPr>
          </a:p>
          <a:p>
            <a:pPr marL="457200" lvl="1" indent="0">
              <a:buNone/>
            </a:pPr>
            <a:endParaRPr lang="it-IT" sz="1400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sz="1400" dirty="0">
              <a:cs typeface="Tahoma" pitchFamily="34" charset="0"/>
            </a:endParaRPr>
          </a:p>
          <a:p>
            <a:pPr lvl="1">
              <a:buNone/>
            </a:pPr>
            <a:endParaRPr lang="it-IT" sz="1400" dirty="0" smtClean="0">
              <a:cs typeface="Tahoma" pitchFamily="34" charset="0"/>
            </a:endParaRPr>
          </a:p>
          <a:p>
            <a:pPr lvl="1">
              <a:buNone/>
            </a:pPr>
            <a:endParaRPr lang="it-IT" sz="1400" dirty="0">
              <a:cs typeface="Tahoma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E250-FECF-483C-B65A-31B6B6453F7A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683568" y="476672"/>
            <a:ext cx="7776864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Agenda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27584" y="2132856"/>
            <a:ext cx="763284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sz="1600" b="1" dirty="0" smtClean="0">
                <a:solidFill>
                  <a:srgbClr val="D67F00"/>
                </a:solidFill>
              </a:rPr>
              <a:t>Gli indicatori per la valutazione dell’attività di ricerca - Strutture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600" b="1" dirty="0" smtClean="0">
                <a:solidFill>
                  <a:srgbClr val="D67F00"/>
                </a:solidFill>
              </a:rPr>
              <a:t>Gli indicatori di qualità della ricerca di Area - Strutture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600" b="1" dirty="0" smtClean="0">
                <a:solidFill>
                  <a:srgbClr val="D67F00"/>
                </a:solidFill>
              </a:rPr>
              <a:t>Il compito dei GEV - L’indicatore IRAS1i,j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600" b="1" dirty="0" smtClean="0">
                <a:solidFill>
                  <a:srgbClr val="D67F00"/>
                </a:solidFill>
              </a:rPr>
              <a:t>Gli elementi per la definizione delle graduatorie di Area delle strutture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600" b="1" dirty="0" smtClean="0">
                <a:solidFill>
                  <a:srgbClr val="D67F00"/>
                </a:solidFill>
              </a:rPr>
              <a:t>Gli indicatori finali di struttura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600" b="1" dirty="0" smtClean="0">
                <a:solidFill>
                  <a:srgbClr val="D67F00"/>
                </a:solidFill>
              </a:rPr>
              <a:t>Valutazione dei singoli soggetti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600" b="1" dirty="0" smtClean="0">
                <a:solidFill>
                  <a:srgbClr val="D67F00"/>
                </a:solidFill>
              </a:rPr>
              <a:t>Tabelle esemplificative</a:t>
            </a:r>
          </a:p>
          <a:p>
            <a:endParaRPr lang="it-IT" sz="16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it-IT" sz="1600" b="1" dirty="0" smtClean="0">
                <a:solidFill>
                  <a:srgbClr val="D67F00"/>
                </a:solidFill>
              </a:rPr>
              <a:t>Gli indicatori di qualità della ricerca di Area – Dipartimenti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600" b="1" dirty="0" smtClean="0">
                <a:solidFill>
                  <a:srgbClr val="D67F00"/>
                </a:solidFill>
              </a:rPr>
              <a:t>Gli elementi per la definizione delle graduatorie di Area dei Dipartimenti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600" b="1" dirty="0" smtClean="0">
                <a:solidFill>
                  <a:srgbClr val="D67F00"/>
                </a:solidFill>
              </a:rPr>
              <a:t>Tabelle esemplificative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600" b="1" dirty="0" smtClean="0">
                <a:solidFill>
                  <a:srgbClr val="D67F00"/>
                </a:solidFill>
              </a:rPr>
              <a:t>Il rapporto del GEV di Area 10 (esemplificazione)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600" b="1" dirty="0" smtClean="0">
                <a:solidFill>
                  <a:srgbClr val="D67F00"/>
                </a:solidFill>
              </a:rPr>
              <a:t>Un confronto tra valutazioni simulate e valutazioni assegnate dai GEV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44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251520" y="548680"/>
            <a:ext cx="8460431" cy="6120680"/>
          </a:xfrm>
          <a:ln>
            <a:prstDash val="solid"/>
          </a:ln>
        </p:spPr>
        <p:txBody>
          <a:bodyPr/>
          <a:lstStyle/>
          <a:p>
            <a:pPr>
              <a:buNone/>
            </a:pPr>
            <a:endParaRPr lang="it-IT" sz="1400" dirty="0" smtClean="0">
              <a:cs typeface="Tahoma" pitchFamily="34" charset="0"/>
            </a:endParaRPr>
          </a:p>
          <a:p>
            <a:pPr marL="457200" lvl="1" indent="0">
              <a:buNone/>
            </a:pPr>
            <a:endParaRPr lang="it-IT" sz="1400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sz="1400" dirty="0">
              <a:cs typeface="Tahoma" pitchFamily="34" charset="0"/>
            </a:endParaRPr>
          </a:p>
          <a:p>
            <a:pPr lvl="1">
              <a:buNone/>
            </a:pPr>
            <a:endParaRPr lang="it-IT" sz="1400" dirty="0" smtClean="0">
              <a:cs typeface="Tahoma" pitchFamily="34" charset="0"/>
            </a:endParaRPr>
          </a:p>
          <a:p>
            <a:pPr lvl="1">
              <a:buNone/>
            </a:pPr>
            <a:r>
              <a:rPr lang="it-IT" sz="1400" dirty="0">
                <a:cs typeface="Tahoma" pitchFamily="34" charset="0"/>
              </a:rPr>
              <a:t>http://www.uniud.it/ricerca/finanziamenti/valutazione/vqr/autovalutazione.pdf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E250-FECF-483C-B65A-31B6B6453F7A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683568" y="476672"/>
            <a:ext cx="7776864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Il rapporto del GEV di Area 10</a:t>
            </a:r>
          </a:p>
          <a:p>
            <a:pPr algn="ctr"/>
            <a:r>
              <a:rPr lang="it-IT" sz="2400" b="1" dirty="0" err="1" smtClean="0"/>
              <a:t>Tab</a:t>
            </a:r>
            <a:r>
              <a:rPr lang="it-IT" sz="2400" b="1" dirty="0" smtClean="0"/>
              <a:t>. 3.5 </a:t>
            </a:r>
            <a:r>
              <a:rPr lang="it-IT" sz="2400" b="1" dirty="0" err="1" smtClean="0"/>
              <a:t>Macrosettori</a:t>
            </a:r>
            <a:endParaRPr lang="it-IT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7"/>
          <a:stretch/>
        </p:blipFill>
        <p:spPr bwMode="auto">
          <a:xfrm>
            <a:off x="251520" y="2420888"/>
            <a:ext cx="846043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1520" y="2132856"/>
            <a:ext cx="8352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La tabella è tratta dal rapporto del prof. A . </a:t>
            </a:r>
            <a:r>
              <a:rPr lang="it-IT" sz="1000" dirty="0" err="1" smtClean="0"/>
              <a:t>Tabarroni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0145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251520" y="620688"/>
            <a:ext cx="8748464" cy="6120680"/>
          </a:xfrm>
          <a:ln>
            <a:prstDash val="solid"/>
          </a:ln>
        </p:spPr>
        <p:txBody>
          <a:bodyPr/>
          <a:lstStyle/>
          <a:p>
            <a:pPr>
              <a:buNone/>
            </a:pPr>
            <a:endParaRPr lang="it-IT" sz="1400" dirty="0" smtClean="0">
              <a:cs typeface="Tahoma" pitchFamily="34" charset="0"/>
            </a:endParaRPr>
          </a:p>
          <a:p>
            <a:pPr marL="457200" lvl="1" indent="0">
              <a:buNone/>
            </a:pPr>
            <a:endParaRPr lang="it-IT" sz="1400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sz="1400" dirty="0">
              <a:cs typeface="Tahoma" pitchFamily="34" charset="0"/>
            </a:endParaRPr>
          </a:p>
          <a:p>
            <a:pPr lvl="1">
              <a:buNone/>
            </a:pPr>
            <a:endParaRPr lang="it-IT" sz="1400" dirty="0" smtClean="0">
              <a:cs typeface="Tahoma" pitchFamily="34" charset="0"/>
            </a:endParaRPr>
          </a:p>
          <a:p>
            <a:pPr lvl="1" algn="ctr">
              <a:buNone/>
            </a:pPr>
            <a:r>
              <a:rPr lang="it-IT" sz="1400" dirty="0">
                <a:cs typeface="Tahoma" pitchFamily="34" charset="0"/>
              </a:rPr>
              <a:t>http://www.uniud.it/ricerca/finanziamenti/valutazione/vqr/autovalutazione.pdf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E250-FECF-483C-B65A-31B6B6453F7A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683568" y="476672"/>
            <a:ext cx="7776864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Il rapporto del GEV di Area 10</a:t>
            </a:r>
          </a:p>
          <a:p>
            <a:pPr algn="ctr"/>
            <a:r>
              <a:rPr lang="it-IT" sz="2400" b="1" dirty="0" err="1" smtClean="0"/>
              <a:t>Tab</a:t>
            </a:r>
            <a:r>
              <a:rPr lang="it-IT" sz="2400" b="1" dirty="0" smtClean="0"/>
              <a:t>. 4.1 I Dipartimenti</a:t>
            </a:r>
            <a:endParaRPr lang="it-IT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12878"/>
            <a:ext cx="8748464" cy="367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4" y="1950941"/>
            <a:ext cx="3109912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6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755576" y="476672"/>
            <a:ext cx="8229600" cy="6120680"/>
          </a:xfrm>
          <a:ln>
            <a:prstDash val="solid"/>
          </a:ln>
        </p:spPr>
        <p:txBody>
          <a:bodyPr/>
          <a:lstStyle/>
          <a:p>
            <a:pPr>
              <a:buNone/>
            </a:pPr>
            <a:endParaRPr lang="it-IT" sz="1400" dirty="0" smtClean="0">
              <a:cs typeface="Tahoma" pitchFamily="34" charset="0"/>
            </a:endParaRPr>
          </a:p>
          <a:p>
            <a:pPr marL="457200" lvl="1" indent="0">
              <a:buNone/>
            </a:pPr>
            <a:endParaRPr lang="it-IT" sz="1400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sz="1400" dirty="0">
              <a:cs typeface="Tahoma" pitchFamily="34" charset="0"/>
            </a:endParaRPr>
          </a:p>
          <a:p>
            <a:pPr lvl="1">
              <a:buNone/>
            </a:pPr>
            <a:endParaRPr lang="it-IT" sz="1400" dirty="0" smtClean="0">
              <a:cs typeface="Tahoma" pitchFamily="34" charset="0"/>
            </a:endParaRPr>
          </a:p>
          <a:p>
            <a:pPr lvl="1">
              <a:buNone/>
            </a:pPr>
            <a:r>
              <a:rPr lang="it-IT" sz="1400" dirty="0">
                <a:cs typeface="Tahoma" pitchFamily="34" charset="0"/>
              </a:rPr>
              <a:t>http://www.uniud.it/ricerca/finanziamenti/valutazione/vqr/autovalutazione.pdf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E250-FECF-483C-B65A-31B6B6453F7A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683568" y="476672"/>
            <a:ext cx="7776864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Il rapporto del GEV di Area 10</a:t>
            </a:r>
          </a:p>
          <a:p>
            <a:pPr algn="ctr"/>
            <a:r>
              <a:rPr lang="it-IT" sz="2400" b="1" dirty="0" err="1" smtClean="0"/>
              <a:t>Tab</a:t>
            </a:r>
            <a:r>
              <a:rPr lang="it-IT" sz="2400" b="1" dirty="0" smtClean="0"/>
              <a:t>. 4.7 Settori Scientifico Disciplinari</a:t>
            </a:r>
            <a:endParaRPr lang="it-IT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640960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08419"/>
            <a:ext cx="3096344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04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23528" y="476672"/>
            <a:ext cx="8661648" cy="6120680"/>
          </a:xfrm>
          <a:ln>
            <a:prstDash val="solid"/>
          </a:ln>
        </p:spPr>
        <p:txBody>
          <a:bodyPr/>
          <a:lstStyle/>
          <a:p>
            <a:pPr>
              <a:buNone/>
            </a:pPr>
            <a:endParaRPr lang="it-IT" sz="1400" dirty="0" smtClean="0">
              <a:cs typeface="Tahoma" pitchFamily="34" charset="0"/>
            </a:endParaRPr>
          </a:p>
          <a:p>
            <a:pPr marL="457200" lvl="1" indent="0">
              <a:buNone/>
            </a:pPr>
            <a:endParaRPr lang="it-IT" sz="1400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sz="1400" dirty="0">
              <a:cs typeface="Tahoma" pitchFamily="34" charset="0"/>
            </a:endParaRPr>
          </a:p>
          <a:p>
            <a:pPr lvl="1">
              <a:buNone/>
            </a:pPr>
            <a:endParaRPr lang="it-IT" sz="1400" dirty="0" smtClean="0">
              <a:cs typeface="Tahoma" pitchFamily="34" charset="0"/>
            </a:endParaRPr>
          </a:p>
          <a:p>
            <a:pPr lvl="1">
              <a:buNone/>
            </a:pPr>
            <a:r>
              <a:rPr lang="it-IT" sz="1400" dirty="0">
                <a:cs typeface="Tahoma" pitchFamily="34" charset="0"/>
              </a:rPr>
              <a:t>http://www.uniud.it/ricerca/finanziamenti/valutazione/vqr/autovalutazione.pdf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E250-FECF-483C-B65A-31B6B6453F7A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683568" y="476672"/>
            <a:ext cx="7776864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Un confronto tra valutazioni simulate e valutazioni assegnate dai GEV (I)</a:t>
            </a:r>
            <a:endParaRPr lang="it-IT" sz="2400" b="1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127625"/>
              </p:ext>
            </p:extLst>
          </p:nvPr>
        </p:nvGraphicFramePr>
        <p:xfrm>
          <a:off x="446855" y="3212976"/>
          <a:ext cx="8229601" cy="1797304"/>
        </p:xfrm>
        <a:graphic>
          <a:graphicData uri="http://schemas.openxmlformats.org/drawingml/2006/table">
            <a:tbl>
              <a:tblPr/>
              <a:tblGrid>
                <a:gridCol w="1833341"/>
                <a:gridCol w="1112266"/>
                <a:gridCol w="1774955"/>
                <a:gridCol w="794059"/>
                <a:gridCol w="1287426"/>
                <a:gridCol w="1427554"/>
              </a:tblGrid>
              <a:tr h="298089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AREA_GEV  (Soggetto valutato)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DESC_CLASS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MATRICE DATASET RESEAERC VALUE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Totale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CLASSI DI MERITO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Valutazione Definitiva assegnata dal GEV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904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03 - Scienze chimiche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Articolo su rivista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ECCELLENTE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4904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BUONO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4904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ACCETTABILE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4904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LIMITATO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98089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 PRESENTE IN DATASET RESEARCH VALUE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PENALIZZATO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4904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PEER REVIEW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MANCANTE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98089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Articolo su rivista Totale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1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03 - Scienze chimiche Totale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67544" y="2035070"/>
            <a:ext cx="8208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Vengono qui confrontati a titolo di esempio, per tre aree sottoposte a valutazione </a:t>
            </a:r>
            <a:r>
              <a:rPr lang="it-IT" sz="1400" dirty="0" err="1" smtClean="0"/>
              <a:t>bibliometrica</a:t>
            </a:r>
            <a:r>
              <a:rPr lang="it-IT" sz="1400" dirty="0" smtClean="0"/>
              <a:t> (03, 04 e 06) e limitatamente alla tipologia «articoli su rivista», i risultati fra l’analisi della qualità dei prodotti effettuata dall’Area Ricerca, prima della certificazione finale, e gli esiti della valutazione definitiva effettuata dai rispettivi GEV. I n. riportati si riferiscono al totale dei prodotti.</a:t>
            </a:r>
            <a:endParaRPr lang="it-IT" sz="1600" dirty="0" smtClean="0"/>
          </a:p>
          <a:p>
            <a:endParaRPr lang="it-IT" sz="1600" dirty="0"/>
          </a:p>
          <a:p>
            <a:endParaRPr lang="it-IT" sz="16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16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755576" y="476672"/>
            <a:ext cx="8229600" cy="6120680"/>
          </a:xfrm>
          <a:ln>
            <a:prstDash val="solid"/>
          </a:ln>
        </p:spPr>
        <p:txBody>
          <a:bodyPr/>
          <a:lstStyle/>
          <a:p>
            <a:pPr>
              <a:buNone/>
            </a:pPr>
            <a:endParaRPr lang="it-IT" sz="1400" dirty="0" smtClean="0">
              <a:cs typeface="Tahoma" pitchFamily="34" charset="0"/>
            </a:endParaRPr>
          </a:p>
          <a:p>
            <a:pPr marL="457200" lvl="1" indent="0">
              <a:buNone/>
            </a:pPr>
            <a:endParaRPr lang="it-IT" sz="1400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sz="1400" dirty="0">
              <a:cs typeface="Tahoma" pitchFamily="34" charset="0"/>
            </a:endParaRPr>
          </a:p>
          <a:p>
            <a:pPr lvl="1">
              <a:buNone/>
            </a:pPr>
            <a:endParaRPr lang="it-IT" sz="1400" dirty="0" smtClean="0">
              <a:cs typeface="Tahoma" pitchFamily="34" charset="0"/>
            </a:endParaRPr>
          </a:p>
          <a:p>
            <a:pPr lvl="1">
              <a:buNone/>
            </a:pPr>
            <a:r>
              <a:rPr lang="it-IT" sz="1400" dirty="0">
                <a:cs typeface="Tahoma" pitchFamily="34" charset="0"/>
              </a:rPr>
              <a:t>http://www.uniud.it/ricerca/finanziamenti/valutazione/vqr/autovalutazione.pdf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E250-FECF-483C-B65A-31B6B6453F7A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683568" y="476672"/>
            <a:ext cx="7776864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Un confronto tra valutazioni simulate e valutazioni assegnate dai GEV (II)</a:t>
            </a:r>
            <a:endParaRPr lang="it-IT" sz="2400" b="1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457200" y="2417256"/>
          <a:ext cx="8229600" cy="2560063"/>
        </p:xfrm>
        <a:graphic>
          <a:graphicData uri="http://schemas.openxmlformats.org/drawingml/2006/table">
            <a:tbl>
              <a:tblPr/>
              <a:tblGrid>
                <a:gridCol w="1834642"/>
                <a:gridCol w="1113056"/>
                <a:gridCol w="1776215"/>
                <a:gridCol w="788780"/>
                <a:gridCol w="1288340"/>
                <a:gridCol w="1428567"/>
              </a:tblGrid>
              <a:tr h="14904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SIMULAZIONE SU PRODOTTI CONFERITI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VALUTAZIONE SUI PRODOTTI ATTESI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4904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15624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Conteggio di AREA_GEV  (Soggetto valutato)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98089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AREA_GEV  (Soggetto valutato)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DESC_CLASS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MATRICE DATASET RESEAERC VALUE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Totale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CLASSI DI MERITO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Valutazione Definitiva assegnata dal GEV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904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04 - Scienze della Terra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Articolo su rivista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ECCELLENTE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4904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BUONO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4904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ACCETTABILE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4904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LIMITATO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4904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MATRICE NON APPLICABILE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PENALIZZATO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98089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 PRESENTE IN DATASET RESEARCH VALUE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MANCANTE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4904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PEER REVIEW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089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Articolo su rivista Totale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1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04 - Scienze della Terra Totale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2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755576" y="476672"/>
            <a:ext cx="8229600" cy="6120680"/>
          </a:xfrm>
          <a:ln>
            <a:prstDash val="solid"/>
          </a:ln>
        </p:spPr>
        <p:txBody>
          <a:bodyPr/>
          <a:lstStyle/>
          <a:p>
            <a:pPr>
              <a:buNone/>
            </a:pPr>
            <a:endParaRPr lang="it-IT" sz="1400" dirty="0" smtClean="0">
              <a:cs typeface="Tahoma" pitchFamily="34" charset="0"/>
            </a:endParaRPr>
          </a:p>
          <a:p>
            <a:pPr marL="457200" lvl="1" indent="0">
              <a:buNone/>
            </a:pPr>
            <a:endParaRPr lang="it-IT" sz="1400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sz="1400" dirty="0">
              <a:cs typeface="Tahoma" pitchFamily="34" charset="0"/>
            </a:endParaRPr>
          </a:p>
          <a:p>
            <a:pPr lvl="1">
              <a:buNone/>
            </a:pPr>
            <a:endParaRPr lang="it-IT" sz="1400" dirty="0" smtClean="0">
              <a:cs typeface="Tahoma" pitchFamily="34" charset="0"/>
            </a:endParaRPr>
          </a:p>
          <a:p>
            <a:pPr lvl="1">
              <a:buNone/>
            </a:pPr>
            <a:r>
              <a:rPr lang="it-IT" sz="1400" dirty="0">
                <a:cs typeface="Tahoma" pitchFamily="34" charset="0"/>
              </a:rPr>
              <a:t>http://www.uniud.it/ricerca/finanziamenti/valutazione/vqr/autovalutazione.pdf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E250-FECF-483C-B65A-31B6B6453F7A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683568" y="476672"/>
            <a:ext cx="7776864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Un confronto tra valutazioni simulate e valutazioni assegnate dai GEV (III)</a:t>
            </a:r>
            <a:endParaRPr lang="it-IT" sz="2400" b="1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457200" y="2724113"/>
          <a:ext cx="8229601" cy="1946349"/>
        </p:xfrm>
        <a:graphic>
          <a:graphicData uri="http://schemas.openxmlformats.org/drawingml/2006/table">
            <a:tbl>
              <a:tblPr/>
              <a:tblGrid>
                <a:gridCol w="1833341"/>
                <a:gridCol w="1112266"/>
                <a:gridCol w="1774955"/>
                <a:gridCol w="794059"/>
                <a:gridCol w="1287426"/>
                <a:gridCol w="1427554"/>
              </a:tblGrid>
              <a:tr h="298089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AREA_GEV  (Soggetto valutato)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DESC_CLASS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MATRICE DATASET RESEAERC VALUE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Totale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CLASSI DI MERITO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Valutazione Definitiva assegnata dal GEV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904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06 - Scienze mediche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Articolo su rivista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ECCELLENTE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4904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BUONO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4904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ACCETTABILE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4904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LIMITATO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4904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MATRICE NON APPLICABILE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PENALIZZATO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98089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 PRESENTE IN DATASET RESEARCH VALUE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MANCANTE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4904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PEER REVIEW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089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Articolo su rivista Totale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208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1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06 - Scienze mediche Totale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208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217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9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95536" y="476672"/>
            <a:ext cx="8229600" cy="5640388"/>
          </a:xfrm>
          <a:ln>
            <a:prstDash val="solid"/>
          </a:ln>
        </p:spPr>
        <p:txBody>
          <a:bodyPr/>
          <a:lstStyle/>
          <a:p>
            <a:pPr>
              <a:buNone/>
            </a:pPr>
            <a:endParaRPr lang="it-IT" sz="1400" dirty="0" smtClean="0">
              <a:cs typeface="Tahoma" pitchFamily="34" charset="0"/>
            </a:endParaRPr>
          </a:p>
          <a:p>
            <a:pPr marL="457200" lvl="1" indent="0">
              <a:buNone/>
            </a:pPr>
            <a:endParaRPr lang="it-IT" sz="1400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sz="1400" dirty="0">
              <a:cs typeface="Tahoma" pitchFamily="34" charset="0"/>
            </a:endParaRPr>
          </a:p>
          <a:p>
            <a:pPr lvl="1">
              <a:buNone/>
            </a:pPr>
            <a:endParaRPr lang="it-IT" sz="1400" dirty="0" smtClean="0">
              <a:cs typeface="Tahoma" pitchFamily="34" charset="0"/>
            </a:endParaRPr>
          </a:p>
          <a:p>
            <a:pPr lvl="1">
              <a:buNone/>
            </a:pPr>
            <a:endParaRPr lang="it-IT" sz="1400" dirty="0">
              <a:cs typeface="Tahoma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E250-FECF-483C-B65A-31B6B6453F7A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683568" y="476672"/>
            <a:ext cx="7776864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GLI INDICATORI PER LA VALUTAZIONE DELL’ATTIVITA’ DI RICERCA </a:t>
            </a:r>
          </a:p>
          <a:p>
            <a:pPr algn="ctr"/>
            <a:r>
              <a:rPr lang="it-IT" sz="2400" b="1" dirty="0" smtClean="0"/>
              <a:t>Strutture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27584" y="2132856"/>
            <a:ext cx="76328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b="1" dirty="0" smtClean="0"/>
              <a:t>Indicatori di Area legati alla qualità della RICERCA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b="1" dirty="0"/>
          </a:p>
          <a:p>
            <a:endParaRPr lang="it-IT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it-IT" b="1" dirty="0" smtClean="0"/>
              <a:t>Indicatori di Area legati alle attività di TERZA MISSIONE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b="1" dirty="0"/>
          </a:p>
          <a:p>
            <a:endParaRPr lang="it-IT" b="1" dirty="0" smtClean="0"/>
          </a:p>
          <a:p>
            <a:pPr marL="285750" indent="-285750">
              <a:buFont typeface="Wingdings" pitchFamily="2" charset="2"/>
              <a:buChar char="ü"/>
            </a:pPr>
            <a:endParaRPr lang="it-IT" b="1" dirty="0"/>
          </a:p>
          <a:p>
            <a:r>
              <a:rPr lang="it-IT" sz="1600" b="1" dirty="0" smtClean="0"/>
              <a:t>Essendo finalizzati anche alla distribuzione di risorse gli indicatori del bando VQR tengono conto sia della </a:t>
            </a:r>
            <a:r>
              <a:rPr lang="it-IT" sz="1600" b="1" dirty="0" smtClean="0">
                <a:solidFill>
                  <a:srgbClr val="FF0000"/>
                </a:solidFill>
              </a:rPr>
              <a:t>qualità</a:t>
            </a:r>
            <a:r>
              <a:rPr lang="it-IT" sz="1600" b="1" dirty="0" smtClean="0"/>
              <a:t> (espressa attraverso le valutazioni dei prodotti </a:t>
            </a:r>
            <a:r>
              <a:rPr lang="it-IT" sz="1600" b="1" smtClean="0"/>
              <a:t>e le informazioni </a:t>
            </a:r>
            <a:r>
              <a:rPr lang="it-IT" sz="1600" b="1" dirty="0" smtClean="0"/>
              <a:t>conferite dalla struttura) sia della </a:t>
            </a:r>
            <a:r>
              <a:rPr lang="it-IT" sz="1600" b="1" dirty="0" smtClean="0">
                <a:solidFill>
                  <a:srgbClr val="FF0000"/>
                </a:solidFill>
              </a:rPr>
              <a:t>dimensione</a:t>
            </a:r>
            <a:r>
              <a:rPr lang="it-IT" sz="1600" b="1" dirty="0" smtClean="0"/>
              <a:t> delle strutture (Atenei, Enti di Ricerca, Consorzi) 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80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95536" y="476672"/>
            <a:ext cx="8229600" cy="5640388"/>
          </a:xfrm>
          <a:ln>
            <a:prstDash val="solid"/>
          </a:ln>
        </p:spPr>
        <p:txBody>
          <a:bodyPr/>
          <a:lstStyle/>
          <a:p>
            <a:pPr>
              <a:buNone/>
            </a:pPr>
            <a:endParaRPr lang="it-IT" sz="1400" dirty="0" smtClean="0">
              <a:cs typeface="Tahoma" pitchFamily="34" charset="0"/>
            </a:endParaRPr>
          </a:p>
          <a:p>
            <a:pPr marL="457200" lvl="1" indent="0">
              <a:buNone/>
            </a:pPr>
            <a:endParaRPr lang="it-IT" sz="1400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sz="1400" dirty="0">
              <a:cs typeface="Tahoma" pitchFamily="34" charset="0"/>
            </a:endParaRPr>
          </a:p>
          <a:p>
            <a:pPr lvl="1">
              <a:buNone/>
            </a:pPr>
            <a:endParaRPr lang="it-IT" sz="1400" dirty="0" smtClean="0">
              <a:cs typeface="Tahoma" pitchFamily="34" charset="0"/>
            </a:endParaRPr>
          </a:p>
          <a:p>
            <a:pPr lvl="1">
              <a:buNone/>
            </a:pPr>
            <a:endParaRPr lang="it-IT" sz="1400" dirty="0">
              <a:cs typeface="Tahoma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E250-FECF-483C-B65A-31B6B6453F7A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683568" y="476672"/>
            <a:ext cx="7776864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GLI INDICATORI DI QUALITA’ DELLA RICERCA DI AREA (I)</a:t>
            </a:r>
          </a:p>
          <a:p>
            <a:pPr algn="ctr"/>
            <a:r>
              <a:rPr lang="it-IT" sz="2000" b="1" dirty="0" smtClean="0"/>
              <a:t>Strutture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27584" y="2132856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sz="1600" b="1" dirty="0" smtClean="0"/>
              <a:t>Indicatore di qualità della ricerca (IRAS1)</a:t>
            </a:r>
          </a:p>
          <a:p>
            <a:r>
              <a:rPr lang="it-IT" sz="1400" dirty="0" smtClean="0"/>
              <a:t>Peso= 0,5 Il valore, espresso come percentuale del valore di Area, esprime la somma delle valutazioni ottenute dai prodotti presentati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sz="16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it-IT" sz="1600" b="1" dirty="0"/>
              <a:t>Indicatore di </a:t>
            </a:r>
            <a:r>
              <a:rPr lang="it-IT" sz="1600" b="1" dirty="0" smtClean="0"/>
              <a:t>attrazione risorse (IRAS2)</a:t>
            </a:r>
            <a:endParaRPr lang="it-IT" sz="1600" b="1" dirty="0"/>
          </a:p>
          <a:p>
            <a:r>
              <a:rPr lang="it-IT" sz="1400" dirty="0"/>
              <a:t>Peso= </a:t>
            </a:r>
            <a:r>
              <a:rPr lang="it-IT" sz="1400" dirty="0" smtClean="0"/>
              <a:t>0,1 </a:t>
            </a:r>
            <a:r>
              <a:rPr lang="it-IT" sz="1400" dirty="0"/>
              <a:t>Il valore, espresso come percentuale del valore di Area, esprime la somma </a:t>
            </a:r>
            <a:r>
              <a:rPr lang="it-IT" sz="1400" dirty="0" smtClean="0"/>
              <a:t>dei finanziamenti ottenuti partecipando ai bandi competitivi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sz="16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it-IT" sz="1600" b="1" dirty="0" smtClean="0"/>
              <a:t>Indicatore </a:t>
            </a:r>
            <a:r>
              <a:rPr lang="it-IT" sz="1600" b="1" dirty="0"/>
              <a:t>di </a:t>
            </a:r>
            <a:r>
              <a:rPr lang="it-IT" sz="1600" b="1" dirty="0" smtClean="0"/>
              <a:t>mobilità (IRAS3) </a:t>
            </a:r>
            <a:endParaRPr lang="it-IT" sz="1600" b="1" dirty="0"/>
          </a:p>
          <a:p>
            <a:r>
              <a:rPr lang="it-IT" sz="1400" dirty="0"/>
              <a:t>Peso= 0,1 Il valore, espresso come percentuale del valore di Area, esprime la somma </a:t>
            </a:r>
            <a:r>
              <a:rPr lang="it-IT" sz="1400" dirty="0" smtClean="0"/>
              <a:t>delle valutazioni ottenute dai prodotti presentati dal sottoinsieme dei soggetti che nel periodo 2004-2010 sono stati reclutati dall’Ateneo o incardinati in una fascia superiore</a:t>
            </a:r>
          </a:p>
          <a:p>
            <a:endParaRPr lang="it-IT" sz="1400" dirty="0" smtClean="0"/>
          </a:p>
          <a:p>
            <a:endParaRPr lang="it-IT" sz="1400" dirty="0"/>
          </a:p>
          <a:p>
            <a:endParaRPr lang="it-IT" sz="1400" b="1" dirty="0"/>
          </a:p>
          <a:p>
            <a:endParaRPr lang="it-IT" sz="1400" b="1" dirty="0"/>
          </a:p>
          <a:p>
            <a:pPr marL="285750" indent="-285750">
              <a:buFont typeface="Wingdings" pitchFamily="2" charset="2"/>
              <a:buChar char="ü"/>
            </a:pPr>
            <a:endParaRPr lang="it-IT" dirty="0"/>
          </a:p>
        </p:txBody>
      </p:sp>
      <p:sp>
        <p:nvSpPr>
          <p:cNvPr id="4" name="Freccia a sinistra 3"/>
          <p:cNvSpPr/>
          <p:nvPr/>
        </p:nvSpPr>
        <p:spPr>
          <a:xfrm>
            <a:off x="5237176" y="2219480"/>
            <a:ext cx="978408" cy="180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2" y="4014033"/>
            <a:ext cx="10064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0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95536" y="476672"/>
            <a:ext cx="8229600" cy="5640388"/>
          </a:xfrm>
          <a:ln>
            <a:prstDash val="solid"/>
          </a:ln>
        </p:spPr>
        <p:txBody>
          <a:bodyPr/>
          <a:lstStyle/>
          <a:p>
            <a:pPr>
              <a:buNone/>
            </a:pPr>
            <a:endParaRPr lang="it-IT" sz="1400" dirty="0" smtClean="0">
              <a:cs typeface="Tahoma" pitchFamily="34" charset="0"/>
            </a:endParaRPr>
          </a:p>
          <a:p>
            <a:pPr marL="457200" lvl="1" indent="0">
              <a:buNone/>
            </a:pPr>
            <a:endParaRPr lang="it-IT" sz="1400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sz="1400" dirty="0">
              <a:cs typeface="Tahoma" pitchFamily="34" charset="0"/>
            </a:endParaRPr>
          </a:p>
          <a:p>
            <a:pPr lvl="1">
              <a:buNone/>
            </a:pPr>
            <a:endParaRPr lang="it-IT" sz="1400" dirty="0" smtClean="0">
              <a:cs typeface="Tahoma" pitchFamily="34" charset="0"/>
            </a:endParaRPr>
          </a:p>
          <a:p>
            <a:pPr lvl="1">
              <a:buNone/>
            </a:pPr>
            <a:endParaRPr lang="it-IT" sz="1400" dirty="0">
              <a:cs typeface="Tahoma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E250-FECF-483C-B65A-31B6B6453F7A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683568" y="476672"/>
            <a:ext cx="7776864" cy="10801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GLI INDICATORI DI QUALITA’ DELLA RICERCA DI AREA (II)</a:t>
            </a:r>
          </a:p>
          <a:p>
            <a:pPr algn="ctr"/>
            <a:r>
              <a:rPr lang="it-IT" sz="2400" b="1" dirty="0" smtClean="0"/>
              <a:t>Strutture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41351" y="1628800"/>
            <a:ext cx="819177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sz="1400" b="1" dirty="0" smtClean="0"/>
              <a:t>Indicatore di internazionalizzazione (IRAS4)</a:t>
            </a:r>
          </a:p>
          <a:p>
            <a:r>
              <a:rPr lang="it-IT" sz="1200" dirty="0" smtClean="0"/>
              <a:t>Peso= 0,1 Il valore, espresso come percentuale dei valori di Area, 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1200" dirty="0"/>
              <a:t>m</a:t>
            </a:r>
            <a:r>
              <a:rPr lang="it-IT" sz="1200" dirty="0" smtClean="0"/>
              <a:t>isura la mobilità dei ricercatori in uscita/entrata espressa in mesi persona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1200" dirty="0"/>
              <a:t>e</a:t>
            </a:r>
            <a:r>
              <a:rPr lang="it-IT" sz="1200" dirty="0" smtClean="0"/>
              <a:t>sprime la somma delle valutazioni ottenute dai prodotti eccellenti con almeno un coautore straniero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sz="16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Indicatore di </a:t>
            </a:r>
            <a:r>
              <a:rPr lang="it-IT" sz="1400" b="1" dirty="0" smtClean="0"/>
              <a:t>alta formazione (IRAS5)</a:t>
            </a:r>
            <a:endParaRPr lang="it-IT" sz="1400" b="1" dirty="0"/>
          </a:p>
          <a:p>
            <a:r>
              <a:rPr lang="it-IT" sz="1200" dirty="0"/>
              <a:t>Peso= </a:t>
            </a:r>
            <a:r>
              <a:rPr lang="it-IT" sz="1200" dirty="0" smtClean="0"/>
              <a:t>0,1 </a:t>
            </a:r>
            <a:r>
              <a:rPr lang="it-IT" sz="1200" dirty="0"/>
              <a:t>Il valore, espresso come percentuale del valore di Area, </a:t>
            </a:r>
            <a:r>
              <a:rPr lang="it-IT" sz="1200" dirty="0" smtClean="0"/>
              <a:t>misura il numero di studenti di dottorato, assegnisti di ricerca, borsisti post-doc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sz="16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 smtClean="0"/>
              <a:t>Indicatore </a:t>
            </a:r>
            <a:r>
              <a:rPr lang="it-IT" sz="1400" b="1" dirty="0"/>
              <a:t>di </a:t>
            </a:r>
            <a:r>
              <a:rPr lang="it-IT" sz="1400" b="1" dirty="0" smtClean="0"/>
              <a:t>risorse proprie (IRAS6) </a:t>
            </a:r>
            <a:endParaRPr lang="it-IT" sz="1400" b="1" dirty="0"/>
          </a:p>
          <a:p>
            <a:r>
              <a:rPr lang="it-IT" sz="1200" dirty="0"/>
              <a:t>Peso= </a:t>
            </a:r>
            <a:r>
              <a:rPr lang="it-IT" sz="1200" dirty="0" smtClean="0"/>
              <a:t>0,05 </a:t>
            </a:r>
            <a:r>
              <a:rPr lang="it-IT" sz="1200" dirty="0"/>
              <a:t>Il valore, espresso come percentuale del valore di Area, esprime la </a:t>
            </a:r>
            <a:r>
              <a:rPr lang="it-IT" sz="1200" dirty="0" smtClean="0"/>
              <a:t>somma dei finanziamenti per progetti di ricerca derivati da risorse dell’Ateneo senza vincoli di destinazione destinate al finanziamento di progetti interni o cofinanziamento di progetti in bandi nazionali e internazionali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sz="14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Indicatore di </a:t>
            </a:r>
            <a:r>
              <a:rPr lang="it-IT" sz="1400" b="1" dirty="0" smtClean="0"/>
              <a:t>miglioramento (IRAS7)</a:t>
            </a:r>
            <a:endParaRPr lang="it-IT" sz="1400" b="1" dirty="0"/>
          </a:p>
          <a:p>
            <a:r>
              <a:rPr lang="it-IT" sz="1200" dirty="0"/>
              <a:t>Peso= </a:t>
            </a:r>
            <a:r>
              <a:rPr lang="it-IT" sz="1200" dirty="0" smtClean="0"/>
              <a:t>0,05  Misurato come differenza della performance relativa all’indicatore IRAS1 ottenuta dalla VQR 2004-2010 e quella ottenuta dall’analogo indicatore nella procedura VTR 2001-2003</a:t>
            </a:r>
            <a:endParaRPr lang="it-IT" sz="1400" dirty="0"/>
          </a:p>
          <a:p>
            <a:endParaRPr lang="it-IT" sz="1400" dirty="0" smtClean="0"/>
          </a:p>
          <a:p>
            <a:endParaRPr lang="it-IT" sz="1400" dirty="0"/>
          </a:p>
          <a:p>
            <a:endParaRPr lang="it-IT" sz="1400" b="1" dirty="0"/>
          </a:p>
          <a:p>
            <a:endParaRPr lang="it-IT" sz="1400" b="1" dirty="0"/>
          </a:p>
          <a:p>
            <a:pPr marL="285750" indent="-285750">
              <a:buFont typeface="Wingdings" pitchFamily="2" charset="2"/>
              <a:buChar char="ü"/>
            </a:pP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891" y="2227934"/>
            <a:ext cx="10112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95536" y="476672"/>
            <a:ext cx="8229600" cy="5640388"/>
          </a:xfrm>
          <a:ln>
            <a:prstDash val="solid"/>
          </a:ln>
        </p:spPr>
        <p:txBody>
          <a:bodyPr/>
          <a:lstStyle/>
          <a:p>
            <a:pPr>
              <a:buNone/>
            </a:pPr>
            <a:endParaRPr lang="it-IT" sz="1400" dirty="0" smtClean="0">
              <a:cs typeface="Tahoma" pitchFamily="34" charset="0"/>
            </a:endParaRPr>
          </a:p>
          <a:p>
            <a:pPr marL="457200" lvl="1" indent="0">
              <a:buNone/>
            </a:pPr>
            <a:endParaRPr lang="it-IT" sz="1400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sz="1400" dirty="0">
              <a:cs typeface="Tahoma" pitchFamily="34" charset="0"/>
            </a:endParaRPr>
          </a:p>
          <a:p>
            <a:pPr lvl="1">
              <a:buNone/>
            </a:pPr>
            <a:endParaRPr lang="it-IT" sz="1400" dirty="0" smtClean="0">
              <a:cs typeface="Tahoma" pitchFamily="34" charset="0"/>
            </a:endParaRPr>
          </a:p>
          <a:p>
            <a:pPr lvl="1">
              <a:buNone/>
            </a:pPr>
            <a:endParaRPr lang="it-IT" sz="1400" dirty="0">
              <a:cs typeface="Tahoma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E250-FECF-483C-B65A-31B6B6453F7A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683568" y="476672"/>
            <a:ext cx="7776864" cy="12241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Il compito dei GEV</a:t>
            </a:r>
          </a:p>
          <a:p>
            <a:pPr algn="ctr"/>
            <a:r>
              <a:rPr lang="it-IT" sz="2000" b="1" dirty="0" smtClean="0"/>
              <a:t>L’indicatore IRAS1i,j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1560" y="2204864"/>
            <a:ext cx="77768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valutazione dei prodotti da parte dei GEV era finalizzata ad ottenere gli elementi per il calcolo di  </a:t>
            </a:r>
            <a:r>
              <a:rPr lang="it-IT" b="1" dirty="0" smtClean="0">
                <a:solidFill>
                  <a:srgbClr val="FF0000"/>
                </a:solidFill>
              </a:rPr>
              <a:t>IRAS1</a:t>
            </a:r>
            <a:r>
              <a:rPr lang="it-IT" dirty="0" smtClean="0"/>
              <a:t>, </a:t>
            </a:r>
            <a:r>
              <a:rPr lang="it-IT" b="1" dirty="0" smtClean="0">
                <a:solidFill>
                  <a:srgbClr val="FF0000"/>
                </a:solidFill>
              </a:rPr>
              <a:t>IRAS3</a:t>
            </a:r>
            <a:r>
              <a:rPr lang="it-IT" dirty="0" smtClean="0"/>
              <a:t>, </a:t>
            </a:r>
            <a:r>
              <a:rPr lang="it-IT" b="1" dirty="0" smtClean="0">
                <a:solidFill>
                  <a:srgbClr val="FF0000"/>
                </a:solidFill>
              </a:rPr>
              <a:t>IRAS4.2</a:t>
            </a:r>
            <a:r>
              <a:rPr lang="it-IT" dirty="0" smtClean="0"/>
              <a:t> e </a:t>
            </a:r>
            <a:r>
              <a:rPr lang="it-IT" b="1" dirty="0" smtClean="0">
                <a:solidFill>
                  <a:srgbClr val="FF0000"/>
                </a:solidFill>
              </a:rPr>
              <a:t>IRAS7</a:t>
            </a: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In tutte le graduatorie di strutture (Università) IRAS1i,j  sta ad indicare il rapporto tra il punteggio raggiunto da una determinata struttura in una specifica area e il punteggio complessivo dell’area. </a:t>
            </a:r>
          </a:p>
          <a:p>
            <a:r>
              <a:rPr lang="it-IT" sz="1600" i="1" dirty="0" smtClean="0">
                <a:solidFill>
                  <a:srgbClr val="FF0000"/>
                </a:solidFill>
              </a:rPr>
              <a:t>L’ANVUR suggerisce che l’indicatore è utile per la ripartizione dei fondi tra strutture in una stessa area, in quanto tiene conto sia della qualità che del peso relativo di una struttura</a:t>
            </a:r>
          </a:p>
          <a:p>
            <a:endParaRPr lang="it-IT" sz="1600" i="1" dirty="0" smtClean="0">
              <a:solidFill>
                <a:srgbClr val="FF0000"/>
              </a:solidFill>
            </a:endParaRPr>
          </a:p>
          <a:p>
            <a:r>
              <a:rPr lang="it-IT" sz="1600" i="1" dirty="0" smtClean="0">
                <a:solidFill>
                  <a:srgbClr val="FF0000"/>
                </a:solidFill>
              </a:rPr>
              <a:t>Per la determinazione di IRAS1i,j è necessario fare riferimento ad alcuni ulteriori indicatori (</a:t>
            </a:r>
            <a:r>
              <a:rPr lang="it-IT" sz="1600" i="1" dirty="0" err="1" smtClean="0">
                <a:solidFill>
                  <a:srgbClr val="FF0000"/>
                </a:solidFill>
              </a:rPr>
              <a:t>sottoindicatori</a:t>
            </a:r>
            <a:r>
              <a:rPr lang="it-IT" sz="1600" i="1" dirty="0" smtClean="0">
                <a:solidFill>
                  <a:srgbClr val="FF0000"/>
                </a:solidFill>
              </a:rPr>
              <a:t>)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065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95536" y="476672"/>
            <a:ext cx="8229600" cy="5640388"/>
          </a:xfrm>
          <a:ln>
            <a:prstDash val="solid"/>
          </a:ln>
        </p:spPr>
        <p:txBody>
          <a:bodyPr/>
          <a:lstStyle/>
          <a:p>
            <a:pPr>
              <a:buNone/>
            </a:pPr>
            <a:endParaRPr lang="it-IT" sz="1400" dirty="0" smtClean="0">
              <a:cs typeface="Tahoma" pitchFamily="34" charset="0"/>
            </a:endParaRPr>
          </a:p>
          <a:p>
            <a:pPr marL="457200" lvl="1" indent="0">
              <a:buNone/>
            </a:pPr>
            <a:endParaRPr lang="it-IT" sz="1400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sz="1400" dirty="0">
              <a:cs typeface="Tahoma" pitchFamily="34" charset="0"/>
            </a:endParaRPr>
          </a:p>
          <a:p>
            <a:pPr lvl="1">
              <a:buNone/>
            </a:pPr>
            <a:endParaRPr lang="it-IT" sz="1400" dirty="0" smtClean="0">
              <a:cs typeface="Tahoma" pitchFamily="34" charset="0"/>
            </a:endParaRPr>
          </a:p>
          <a:p>
            <a:pPr lvl="1">
              <a:buNone/>
            </a:pPr>
            <a:endParaRPr lang="it-IT" sz="1400" dirty="0">
              <a:cs typeface="Tahoma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E250-FECF-483C-B65A-31B6B6453F7A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683568" y="476672"/>
            <a:ext cx="7776864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Gli elementi per la definizione delle graduatorie di Area delle strutture (I)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55576" y="2204868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Sulla base del bando i singoli prodotti possono essere valutati come</a:t>
            </a:r>
          </a:p>
          <a:p>
            <a:endParaRPr lang="it-IT" dirty="0"/>
          </a:p>
          <a:p>
            <a:r>
              <a:rPr lang="it-IT" dirty="0" smtClean="0">
                <a:solidFill>
                  <a:srgbClr val="FF0000"/>
                </a:solidFill>
              </a:rPr>
              <a:t>E</a:t>
            </a:r>
            <a:r>
              <a:rPr lang="it-IT" dirty="0" smtClean="0"/>
              <a:t>ccellenti</a:t>
            </a:r>
            <a:r>
              <a:rPr lang="it-IT" dirty="0" smtClean="0">
                <a:sym typeface="Wingdings" pitchFamily="2" charset="2"/>
              </a:rPr>
              <a:t> Peso 1</a:t>
            </a:r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B</a:t>
            </a:r>
            <a:r>
              <a:rPr lang="it-IT" dirty="0" smtClean="0"/>
              <a:t>uoni </a:t>
            </a:r>
            <a:r>
              <a:rPr lang="it-IT" dirty="0" smtClean="0">
                <a:sym typeface="Wingdings" pitchFamily="2" charset="2"/>
              </a:rPr>
              <a:t> Peso 0,8</a:t>
            </a:r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A</a:t>
            </a:r>
            <a:r>
              <a:rPr lang="it-IT" dirty="0" smtClean="0"/>
              <a:t>ccettabili </a:t>
            </a:r>
            <a:r>
              <a:rPr lang="it-IT" dirty="0" smtClean="0">
                <a:sym typeface="Wingdings" pitchFamily="2" charset="2"/>
              </a:rPr>
              <a:t> Peso 0,5</a:t>
            </a:r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L</a:t>
            </a:r>
            <a:r>
              <a:rPr lang="it-IT" dirty="0" smtClean="0"/>
              <a:t>imitati </a:t>
            </a:r>
            <a:r>
              <a:rPr lang="it-IT" dirty="0" smtClean="0">
                <a:sym typeface="Wingdings" pitchFamily="2" charset="2"/>
              </a:rPr>
              <a:t> Peso 0</a:t>
            </a:r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M</a:t>
            </a:r>
            <a:r>
              <a:rPr lang="it-IT" dirty="0" smtClean="0"/>
              <a:t>ancanti </a:t>
            </a:r>
            <a:r>
              <a:rPr lang="it-IT" dirty="0" smtClean="0">
                <a:sym typeface="Wingdings" pitchFamily="2" charset="2"/>
              </a:rPr>
              <a:t> Peso -0,5</a:t>
            </a:r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N</a:t>
            </a:r>
            <a:r>
              <a:rPr lang="it-IT" dirty="0" smtClean="0"/>
              <a:t>on </a:t>
            </a:r>
            <a:r>
              <a:rPr lang="it-IT" dirty="0" smtClean="0">
                <a:solidFill>
                  <a:srgbClr val="FF0000"/>
                </a:solidFill>
              </a:rPr>
              <a:t>V</a:t>
            </a:r>
            <a:r>
              <a:rPr lang="it-IT" dirty="0" smtClean="0"/>
              <a:t>alutabili </a:t>
            </a:r>
            <a:r>
              <a:rPr lang="it-IT" dirty="0" smtClean="0">
                <a:sym typeface="Wingdings" pitchFamily="2" charset="2"/>
              </a:rPr>
              <a:t> Peso -1</a:t>
            </a:r>
            <a:endParaRPr lang="it-IT" dirty="0" smtClean="0"/>
          </a:p>
          <a:p>
            <a:r>
              <a:rPr lang="it-IT" dirty="0" smtClean="0"/>
              <a:t>Oggetto di </a:t>
            </a:r>
            <a:r>
              <a:rPr lang="it-IT" dirty="0" smtClean="0">
                <a:solidFill>
                  <a:srgbClr val="FF0000"/>
                </a:solidFill>
              </a:rPr>
              <a:t>P</a:t>
            </a:r>
            <a:r>
              <a:rPr lang="it-IT" dirty="0" smtClean="0"/>
              <a:t>lagio </a:t>
            </a:r>
            <a:r>
              <a:rPr lang="it-IT" dirty="0" smtClean="0">
                <a:sym typeface="Wingdings" pitchFamily="2" charset="2"/>
              </a:rPr>
              <a:t> Peso -2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114800" y="29672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28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95536" y="476672"/>
            <a:ext cx="8229600" cy="5640388"/>
          </a:xfrm>
          <a:ln>
            <a:prstDash val="solid"/>
          </a:ln>
        </p:spPr>
        <p:txBody>
          <a:bodyPr/>
          <a:lstStyle/>
          <a:p>
            <a:pPr>
              <a:buNone/>
            </a:pPr>
            <a:endParaRPr lang="it-IT" sz="1400" dirty="0" smtClean="0">
              <a:cs typeface="Tahoma" pitchFamily="34" charset="0"/>
            </a:endParaRPr>
          </a:p>
          <a:p>
            <a:pPr marL="457200" lvl="1" indent="0">
              <a:buNone/>
            </a:pPr>
            <a:endParaRPr lang="it-IT" sz="1400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sz="1400" dirty="0">
              <a:cs typeface="Tahoma" pitchFamily="34" charset="0"/>
            </a:endParaRPr>
          </a:p>
          <a:p>
            <a:pPr lvl="1">
              <a:buNone/>
            </a:pPr>
            <a:endParaRPr lang="it-IT" sz="1400" dirty="0" smtClean="0">
              <a:cs typeface="Tahoma" pitchFamily="34" charset="0"/>
            </a:endParaRPr>
          </a:p>
          <a:p>
            <a:pPr lvl="1">
              <a:buNone/>
            </a:pPr>
            <a:endParaRPr lang="it-IT" sz="1400" dirty="0">
              <a:cs typeface="Tahoma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E250-FECF-483C-B65A-31B6B6453F7A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683568" y="476672"/>
            <a:ext cx="7776864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Gli elementi per la definizione delle graduatorie di Area delle strutture (II)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55576" y="2204868"/>
            <a:ext cx="763284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I</a:t>
            </a:r>
            <a:r>
              <a:rPr lang="it-IT" sz="1400" b="1" dirty="0" err="1" smtClean="0"/>
              <a:t>i,j</a:t>
            </a:r>
            <a:r>
              <a:rPr lang="it-IT" sz="1400" b="1" dirty="0" smtClean="0"/>
              <a:t>                 voto medio dei prodotti attesi di una specifica struttura in una specifica area, tenuto conto anche delle penalizzazioni.</a:t>
            </a:r>
          </a:p>
          <a:p>
            <a:r>
              <a:rPr lang="it-IT" sz="1400" b="1" dirty="0" smtClean="0"/>
              <a:t>Assume il valore 1 nel caso una struttura abbia presentato tutti i prodotti attesi e tutti abbiano ottenuto la valutazione di eccellente</a:t>
            </a:r>
          </a:p>
          <a:p>
            <a:endParaRPr lang="it-IT" sz="1400" b="1" dirty="0"/>
          </a:p>
          <a:p>
            <a:r>
              <a:rPr lang="it-IT" sz="1400" b="1" dirty="0" err="1" smtClean="0"/>
              <a:t>Ri,j</a:t>
            </a:r>
            <a:r>
              <a:rPr lang="it-IT" sz="1400" b="1" dirty="0" smtClean="0"/>
              <a:t>               fornisce un’indicazione sulla posizione della struttura rispetto alla media di area. Se il suo valore è maggior e di 1 significa che la struttura ha una qualità sopra la media di area, se è minore di 1 sta sotto la media </a:t>
            </a:r>
          </a:p>
          <a:p>
            <a:endParaRPr lang="it-IT" sz="1400" b="1" dirty="0"/>
          </a:p>
          <a:p>
            <a:r>
              <a:rPr lang="it-IT" sz="1400" b="1" dirty="0" err="1" smtClean="0"/>
              <a:t>Xi,j</a:t>
            </a:r>
            <a:r>
              <a:rPr lang="it-IT" sz="1400" b="1" dirty="0" smtClean="0"/>
              <a:t>               fornisce informazioni sui prodotti della struttura valutati come eccellenti. Il suo valore rispetto a 1 indica se la struttura, in una specifica area, ha conferito una percentuale di prodotti eccellenti maggiore o minore rispetto alla media di area</a:t>
            </a:r>
          </a:p>
          <a:p>
            <a:endParaRPr lang="it-IT" sz="1400" b="1" dirty="0"/>
          </a:p>
          <a:p>
            <a:endParaRPr lang="it-IT" sz="1400" b="1" dirty="0" smtClean="0"/>
          </a:p>
          <a:p>
            <a:endParaRPr lang="it-IT" sz="1400" b="1" dirty="0">
              <a:solidFill>
                <a:srgbClr val="4299A0"/>
              </a:solidFill>
            </a:endParaRPr>
          </a:p>
          <a:p>
            <a:r>
              <a:rPr lang="it-IT" sz="1400" b="1" dirty="0" smtClean="0">
                <a:solidFill>
                  <a:srgbClr val="4299A0"/>
                </a:solidFill>
              </a:rPr>
              <a:t>Le graduatorie di Area delle strutture presentate nei rapporti dei GEV sono state ottenute utilizzando gli indicatori </a:t>
            </a:r>
            <a:r>
              <a:rPr lang="it-IT" sz="1400" b="1" dirty="0" err="1" smtClean="0">
                <a:solidFill>
                  <a:srgbClr val="4299A0"/>
                </a:solidFill>
              </a:rPr>
              <a:t>Ii,j</a:t>
            </a:r>
            <a:r>
              <a:rPr lang="it-IT" sz="1400" b="1" dirty="0" smtClean="0">
                <a:solidFill>
                  <a:srgbClr val="4299A0"/>
                </a:solidFill>
              </a:rPr>
              <a:t> </a:t>
            </a:r>
            <a:r>
              <a:rPr lang="it-IT" sz="1400" b="1" dirty="0" err="1" smtClean="0">
                <a:solidFill>
                  <a:srgbClr val="4299A0"/>
                </a:solidFill>
              </a:rPr>
              <a:t>Ri,j</a:t>
            </a:r>
            <a:r>
              <a:rPr lang="it-IT" sz="1400" b="1" dirty="0" smtClean="0">
                <a:solidFill>
                  <a:srgbClr val="4299A0"/>
                </a:solidFill>
              </a:rPr>
              <a:t> e IRAS1i,j che integra la valutazione puramente qualitativa con le dimensioni della struttura. (</a:t>
            </a:r>
            <a:r>
              <a:rPr lang="it-IT" sz="1400" b="1" dirty="0" err="1" smtClean="0">
                <a:solidFill>
                  <a:srgbClr val="4299A0"/>
                </a:solidFill>
              </a:rPr>
              <a:t>Ri,j</a:t>
            </a:r>
            <a:r>
              <a:rPr lang="it-IT" sz="1400" b="1" dirty="0" smtClean="0">
                <a:solidFill>
                  <a:srgbClr val="4299A0"/>
                </a:solidFill>
              </a:rPr>
              <a:t> x </a:t>
            </a:r>
            <a:r>
              <a:rPr lang="it-IT" sz="1400" b="1" dirty="0" err="1" smtClean="0">
                <a:solidFill>
                  <a:srgbClr val="4299A0"/>
                </a:solidFill>
              </a:rPr>
              <a:t>Pi,j</a:t>
            </a:r>
            <a:r>
              <a:rPr lang="it-IT" sz="1400" b="1" dirty="0" smtClean="0">
                <a:solidFill>
                  <a:srgbClr val="4299A0"/>
                </a:solidFill>
              </a:rPr>
              <a:t>). Nel Rapporto viene utilizzato anche l’indicatore </a:t>
            </a:r>
            <a:r>
              <a:rPr lang="it-IT" sz="1400" b="1" dirty="0" err="1" smtClean="0">
                <a:solidFill>
                  <a:srgbClr val="4299A0"/>
                </a:solidFill>
              </a:rPr>
              <a:t>Xi,j</a:t>
            </a:r>
            <a:endParaRPr lang="it-IT" sz="1400" b="1" dirty="0" smtClean="0">
              <a:solidFill>
                <a:srgbClr val="4299A0"/>
              </a:solidFill>
            </a:endParaRPr>
          </a:p>
          <a:p>
            <a:endParaRPr lang="it-IT" sz="1400" b="1" dirty="0" smtClean="0"/>
          </a:p>
          <a:p>
            <a:endParaRPr lang="it-IT" sz="1400" b="1" dirty="0" smtClean="0">
              <a:solidFill>
                <a:srgbClr val="FF0000"/>
              </a:solidFill>
            </a:endParaRP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114800" y="29672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Gallone 8"/>
          <p:cNvSpPr/>
          <p:nvPr/>
        </p:nvSpPr>
        <p:spPr>
          <a:xfrm>
            <a:off x="1331640" y="2311188"/>
            <a:ext cx="484632" cy="121158"/>
          </a:xfrm>
          <a:prstGeom prst="chevron">
            <a:avLst/>
          </a:prstGeom>
          <a:solidFill>
            <a:srgbClr val="E68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Gallone 10"/>
          <p:cNvSpPr/>
          <p:nvPr/>
        </p:nvSpPr>
        <p:spPr>
          <a:xfrm>
            <a:off x="1259632" y="3366279"/>
            <a:ext cx="484632" cy="121158"/>
          </a:xfrm>
          <a:prstGeom prst="chevron">
            <a:avLst/>
          </a:prstGeom>
          <a:solidFill>
            <a:srgbClr val="E68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45" y="4205651"/>
            <a:ext cx="5302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ccia in giù 3"/>
          <p:cNvSpPr/>
          <p:nvPr/>
        </p:nvSpPr>
        <p:spPr>
          <a:xfrm>
            <a:off x="4114800" y="4869160"/>
            <a:ext cx="484632" cy="505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43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95536" y="476672"/>
            <a:ext cx="8229600" cy="5640388"/>
          </a:xfrm>
          <a:ln>
            <a:prstDash val="solid"/>
          </a:ln>
        </p:spPr>
        <p:txBody>
          <a:bodyPr/>
          <a:lstStyle/>
          <a:p>
            <a:pPr>
              <a:buNone/>
            </a:pPr>
            <a:endParaRPr lang="it-IT" sz="1400" dirty="0" smtClean="0">
              <a:cs typeface="Tahoma" pitchFamily="34" charset="0"/>
            </a:endParaRPr>
          </a:p>
          <a:p>
            <a:pPr marL="457200" lvl="1" indent="0">
              <a:buNone/>
            </a:pPr>
            <a:endParaRPr lang="it-IT" sz="1400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sz="1400" dirty="0">
              <a:cs typeface="Tahoma" pitchFamily="34" charset="0"/>
            </a:endParaRPr>
          </a:p>
          <a:p>
            <a:pPr lvl="1">
              <a:buNone/>
            </a:pPr>
            <a:endParaRPr lang="it-IT" sz="1400" dirty="0" smtClean="0">
              <a:cs typeface="Tahoma" pitchFamily="34" charset="0"/>
            </a:endParaRPr>
          </a:p>
          <a:p>
            <a:pPr lvl="1">
              <a:buNone/>
            </a:pPr>
            <a:endParaRPr lang="it-IT" sz="1400" dirty="0">
              <a:cs typeface="Tahoma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E250-FECF-483C-B65A-31B6B6453F7A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683568" y="476672"/>
            <a:ext cx="7776864" cy="12241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Gli indicatori finali di struttura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55576" y="2204868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</a:t>
            </a:r>
            <a:r>
              <a:rPr lang="it-IT" dirty="0"/>
              <a:t>valori dell'indicatore finale di struttura IRFS pubblicati nel Rapporto Finale dell'ANVUR e quelli presentati il 16 luglio e  comunicati alla stampa sono diversi. Il motivo risiede nel fatto che i primi (quelli del Rapporto Finale) utilizzano come pesi di Area quelli calcolati utilizzando come costo di area la media dei quattro costi illustrati nell'Appendice D </a:t>
            </a:r>
            <a:r>
              <a:rPr lang="it-IT" dirty="0" smtClean="0"/>
              <a:t>del </a:t>
            </a:r>
            <a:r>
              <a:rPr lang="it-IT" dirty="0"/>
              <a:t>Rapporto Finale </a:t>
            </a:r>
            <a:r>
              <a:rPr lang="it-IT" dirty="0" smtClean="0"/>
              <a:t>mentre </a:t>
            </a:r>
            <a:r>
              <a:rPr lang="it-IT" dirty="0"/>
              <a:t>i secondi (quelli della presentazione) utilizzano come valore dei pesi di Area unicamente la quota dei prodotti conferiti dalle </a:t>
            </a:r>
            <a:r>
              <a:rPr lang="it-IT" dirty="0" smtClean="0"/>
              <a:t>strutture (primo costo del rapporto) Si </a:t>
            </a:r>
            <a:r>
              <a:rPr lang="it-IT" dirty="0"/>
              <a:t>ribadisce in ogni caso che tali valori rappresentano unicamente degli esempi di applicazione della metodologia, e che la scelta finale per un eventuale utilizzo nella distribuzione della quota premiale del FFO non è di competenza dell'ANVUR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114800" y="29672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980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4734</TotalTime>
  <Words>2053</Words>
  <Application>Microsoft Office PowerPoint</Application>
  <PresentationFormat>Presentazione su schermo (4:3)</PresentationFormat>
  <Paragraphs>468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Struttura predefinita</vt:lpstr>
      <vt:lpstr>   Valutazione della Qualità della Ricerca  VQR 2004-2010  Presentazione e analisi dei risultati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Uniud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Credito d’Imposta per i costi in ricerca</dc:title>
  <dc:creator>Cristina.Colautti</dc:creator>
  <cp:lastModifiedBy>UNIUD</cp:lastModifiedBy>
  <cp:revision>434</cp:revision>
  <cp:lastPrinted>2013-07-25T12:03:19Z</cp:lastPrinted>
  <dcterms:created xsi:type="dcterms:W3CDTF">2011-06-01T11:01:04Z</dcterms:created>
  <dcterms:modified xsi:type="dcterms:W3CDTF">2013-08-29T07:36:11Z</dcterms:modified>
</cp:coreProperties>
</file>